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257" r:id="rId3"/>
    <p:sldId id="420" r:id="rId4"/>
    <p:sldId id="363" r:id="rId5"/>
    <p:sldId id="419" r:id="rId6"/>
    <p:sldId id="418" r:id="rId7"/>
    <p:sldId id="424" r:id="rId8"/>
    <p:sldId id="421" r:id="rId9"/>
    <p:sldId id="364" r:id="rId10"/>
    <p:sldId id="415" r:id="rId11"/>
    <p:sldId id="372" r:id="rId12"/>
    <p:sldId id="377" r:id="rId13"/>
    <p:sldId id="367" r:id="rId14"/>
    <p:sldId id="378" r:id="rId15"/>
    <p:sldId id="387" r:id="rId16"/>
    <p:sldId id="384" r:id="rId17"/>
    <p:sldId id="331" r:id="rId18"/>
    <p:sldId id="334" r:id="rId19"/>
    <p:sldId id="386" r:id="rId20"/>
    <p:sldId id="423" r:id="rId21"/>
    <p:sldId id="391" r:id="rId22"/>
    <p:sldId id="393" r:id="rId23"/>
    <p:sldId id="394" r:id="rId24"/>
    <p:sldId id="395" r:id="rId25"/>
    <p:sldId id="396" r:id="rId26"/>
    <p:sldId id="397" r:id="rId27"/>
    <p:sldId id="379" r:id="rId28"/>
    <p:sldId id="341" r:id="rId29"/>
    <p:sldId id="343" r:id="rId30"/>
    <p:sldId id="342" r:id="rId31"/>
    <p:sldId id="354" r:id="rId32"/>
    <p:sldId id="344" r:id="rId33"/>
    <p:sldId id="355" r:id="rId34"/>
    <p:sldId id="369" r:id="rId35"/>
    <p:sldId id="422" r:id="rId36"/>
    <p:sldId id="347" r:id="rId37"/>
    <p:sldId id="410" r:id="rId38"/>
    <p:sldId id="381" r:id="rId39"/>
    <p:sldId id="398" r:id="rId40"/>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901" autoAdjust="0"/>
  </p:normalViewPr>
  <p:slideViewPr>
    <p:cSldViewPr>
      <p:cViewPr>
        <p:scale>
          <a:sx n="69" d="100"/>
          <a:sy n="69" d="100"/>
        </p:scale>
        <p:origin x="562" y="-1325"/>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79A00DC2-9CA7-47CD-9F68-CECA01774946}" type="datetimeFigureOut">
              <a:rPr lang="en-GB" smtClean="0"/>
              <a:t>12/12/2018</a:t>
            </a:fld>
            <a:endParaRPr lang="en-GB"/>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05E904A5-EC5E-4C84-A165-A9FAA17B5C6C}" type="slidenum">
              <a:rPr lang="en-GB" smtClean="0"/>
              <a:t>‹#›</a:t>
            </a:fld>
            <a:endParaRPr lang="en-GB"/>
          </a:p>
        </p:txBody>
      </p:sp>
    </p:spTree>
    <p:extLst>
      <p:ext uri="{BB962C8B-B14F-4D97-AF65-F5344CB8AC3E}">
        <p14:creationId xmlns:p14="http://schemas.microsoft.com/office/powerpoint/2010/main" val="3180120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69195557-46EE-4959-920B-DC97E7D0EFDF}" type="datetimeFigureOut">
              <a:rPr lang="en-GB" smtClean="0"/>
              <a:t>12/12/2018</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55EB2BF3-0164-4751-B249-87FAE0B7A757}" type="slidenum">
              <a:rPr lang="en-GB" smtClean="0"/>
              <a:t>‹#›</a:t>
            </a:fld>
            <a:endParaRPr lang="en-GB"/>
          </a:p>
        </p:txBody>
      </p:sp>
    </p:spTree>
    <p:extLst>
      <p:ext uri="{BB962C8B-B14F-4D97-AF65-F5344CB8AC3E}">
        <p14:creationId xmlns:p14="http://schemas.microsoft.com/office/powerpoint/2010/main" val="1769574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EB2BF3-0164-4751-B249-87FAE0B7A757}" type="slidenum">
              <a:rPr lang="en-GB" smtClean="0"/>
              <a:t>3</a:t>
            </a:fld>
            <a:endParaRPr lang="en-GB"/>
          </a:p>
        </p:txBody>
      </p:sp>
    </p:spTree>
    <p:extLst>
      <p:ext uri="{BB962C8B-B14F-4D97-AF65-F5344CB8AC3E}">
        <p14:creationId xmlns:p14="http://schemas.microsoft.com/office/powerpoint/2010/main" val="242751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5EB2BF3-0164-4751-B249-87FAE0B7A757}" type="slidenum">
              <a:rPr lang="en-GB" smtClean="0"/>
              <a:t>25</a:t>
            </a:fld>
            <a:endParaRPr lang="en-GB"/>
          </a:p>
        </p:txBody>
      </p:sp>
    </p:spTree>
    <p:extLst>
      <p:ext uri="{BB962C8B-B14F-4D97-AF65-F5344CB8AC3E}">
        <p14:creationId xmlns:p14="http://schemas.microsoft.com/office/powerpoint/2010/main" val="2589464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Once</a:t>
            </a:r>
            <a:r>
              <a:rPr lang="en-GB" baseline="0" dirty="0"/>
              <a:t> the data get prepared, we use limma package to do the expression comparative analysis. To identify the DE genes, we set contrast group to compare the time-points in 4C to the same time-points in 20C. E.g. time 13 in cold is the same to time 5 in 20c. We calculate the l2fc of the abundance and statistically test if the difference is equal to 0. For every time points in 4c day 1 and day 4, we can define contrast groups like this. In total we have 17 contrast groups. The de genes are determined by adjusted p-value &lt; 0.01 and log2 fold change &gt;1 in at least two consecutive contrast groups. </a:t>
            </a:r>
          </a:p>
          <a:p>
            <a:endParaRPr lang="en-GB" dirty="0"/>
          </a:p>
        </p:txBody>
      </p:sp>
      <p:sp>
        <p:nvSpPr>
          <p:cNvPr id="4" name="Slide Number Placeholder 3"/>
          <p:cNvSpPr>
            <a:spLocks noGrp="1"/>
          </p:cNvSpPr>
          <p:nvPr>
            <p:ph type="sldNum" sz="quarter" idx="10"/>
          </p:nvPr>
        </p:nvSpPr>
        <p:spPr/>
        <p:txBody>
          <a:bodyPr/>
          <a:lstStyle/>
          <a:p>
            <a:fld id="{8FAF909B-CC47-4CC4-BE11-160ED493A98E}" type="slidenum">
              <a:rPr lang="en-GB" smtClean="0"/>
              <a:t>28</a:t>
            </a:fld>
            <a:endParaRPr lang="en-GB"/>
          </a:p>
        </p:txBody>
      </p:sp>
    </p:spTree>
    <p:extLst>
      <p:ext uri="{BB962C8B-B14F-4D97-AF65-F5344CB8AC3E}">
        <p14:creationId xmlns:p14="http://schemas.microsoft.com/office/powerpoint/2010/main" val="2120507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Once</a:t>
            </a:r>
            <a:r>
              <a:rPr lang="en-GB" baseline="0" dirty="0"/>
              <a:t> the data get prepared, we use limma package to do the expression comparative analysis. To identify the DE genes, we set contrast group to compare the time-points in 4C to the same time-points in 20C. E.g. time 13 in cold is the same to time 5 in 20c. We calculate the l2fc of the abundance and statistically test if the difference is equal to 0. For every time points in 4c day 1 and day 4, we can define contrast groups like this. In total we have 17 contrast groups. The de genes are determined by adjusted p-value &lt; 0.01 and log2 fold change &gt;1 in at least two consecutive contrast groups. </a:t>
            </a:r>
          </a:p>
          <a:p>
            <a:endParaRPr lang="en-GB" dirty="0"/>
          </a:p>
        </p:txBody>
      </p:sp>
      <p:sp>
        <p:nvSpPr>
          <p:cNvPr id="4" name="Slide Number Placeholder 3"/>
          <p:cNvSpPr>
            <a:spLocks noGrp="1"/>
          </p:cNvSpPr>
          <p:nvPr>
            <p:ph type="sldNum" sz="quarter" idx="10"/>
          </p:nvPr>
        </p:nvSpPr>
        <p:spPr/>
        <p:txBody>
          <a:bodyPr/>
          <a:lstStyle/>
          <a:p>
            <a:fld id="{8FAF909B-CC47-4CC4-BE11-160ED493A98E}" type="slidenum">
              <a:rPr lang="en-GB" smtClean="0"/>
              <a:t>29</a:t>
            </a:fld>
            <a:endParaRPr lang="en-GB"/>
          </a:p>
        </p:txBody>
      </p:sp>
    </p:spTree>
    <p:extLst>
      <p:ext uri="{BB962C8B-B14F-4D97-AF65-F5344CB8AC3E}">
        <p14:creationId xmlns:p14="http://schemas.microsoft.com/office/powerpoint/2010/main" val="2120507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also</a:t>
            </a:r>
            <a:r>
              <a:rPr lang="en-GB" baseline="0" dirty="0"/>
              <a:t> compared our DE and DAS genes to the known cold response genes in current publication, we identified about 3k novel cold response genes. The known cold genes only have the information at transcriptional level. In our study, we also infer the DAS information of these genes. </a:t>
            </a:r>
            <a:endParaRPr lang="en-GB" dirty="0"/>
          </a:p>
        </p:txBody>
      </p:sp>
      <p:sp>
        <p:nvSpPr>
          <p:cNvPr id="4" name="Slide Number Placeholder 3"/>
          <p:cNvSpPr>
            <a:spLocks noGrp="1"/>
          </p:cNvSpPr>
          <p:nvPr>
            <p:ph type="sldNum" sz="quarter" idx="10"/>
          </p:nvPr>
        </p:nvSpPr>
        <p:spPr/>
        <p:txBody>
          <a:bodyPr/>
          <a:lstStyle/>
          <a:p>
            <a:fld id="{8FAF909B-CC47-4CC4-BE11-160ED493A98E}" type="slidenum">
              <a:rPr lang="en-GB" smtClean="0"/>
              <a:t>30</a:t>
            </a:fld>
            <a:endParaRPr lang="en-GB"/>
          </a:p>
        </p:txBody>
      </p:sp>
    </p:spTree>
    <p:extLst>
      <p:ext uri="{BB962C8B-B14F-4D97-AF65-F5344CB8AC3E}">
        <p14:creationId xmlns:p14="http://schemas.microsoft.com/office/powerpoint/2010/main" val="2697306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FAF909B-CC47-4CC4-BE11-160ED493A98E}" type="slidenum">
              <a:rPr lang="en-GB" smtClean="0"/>
              <a:t>32</a:t>
            </a:fld>
            <a:endParaRPr lang="en-GB" dirty="0"/>
          </a:p>
        </p:txBody>
      </p:sp>
    </p:spTree>
    <p:extLst>
      <p:ext uri="{BB962C8B-B14F-4D97-AF65-F5344CB8AC3E}">
        <p14:creationId xmlns:p14="http://schemas.microsoft.com/office/powerpoint/2010/main" val="3466851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 points:</a:t>
            </a:r>
          </a:p>
          <a:p>
            <a:r>
              <a:rPr lang="en-GB" dirty="0"/>
              <a:t>1) These</a:t>
            </a:r>
            <a:r>
              <a:rPr lang="en-GB" baseline="0" dirty="0"/>
              <a:t> tools and pipelines now let us analyse RNA-</a:t>
            </a:r>
            <a:r>
              <a:rPr lang="en-GB" baseline="0" dirty="0" err="1"/>
              <a:t>seq</a:t>
            </a:r>
            <a:r>
              <a:rPr lang="en-GB" baseline="0" dirty="0"/>
              <a:t> data quickly and efficiently – we are waiting for data from a new time-course and expect to have it </a:t>
            </a:r>
          </a:p>
          <a:p>
            <a:r>
              <a:rPr lang="en-GB" baseline="0" dirty="0"/>
              <a:t>analysed in 2 weeks – from raw data to DE/DAS, </a:t>
            </a:r>
            <a:r>
              <a:rPr lang="en-GB" baseline="0" dirty="0" err="1"/>
              <a:t>heatmaps</a:t>
            </a:r>
            <a:r>
              <a:rPr lang="en-GB" baseline="0" dirty="0"/>
              <a:t> </a:t>
            </a:r>
            <a:r>
              <a:rPr lang="en-GB" baseline="0" dirty="0" err="1"/>
              <a:t>etc</a:t>
            </a:r>
            <a:r>
              <a:rPr lang="en-GB" baseline="0" dirty="0"/>
              <a:t> </a:t>
            </a:r>
          </a:p>
          <a:p>
            <a:r>
              <a:rPr lang="en-GB" baseline="0" dirty="0"/>
              <a:t>2) Apart from RTD2, tools are applicable to other species, to developmental series, multiple sample/screening (need to get how to say this correctly)</a:t>
            </a:r>
            <a:endParaRPr lang="en-GB" dirty="0"/>
          </a:p>
        </p:txBody>
      </p:sp>
      <p:sp>
        <p:nvSpPr>
          <p:cNvPr id="4" name="Slide Number Placeholder 3"/>
          <p:cNvSpPr>
            <a:spLocks noGrp="1"/>
          </p:cNvSpPr>
          <p:nvPr>
            <p:ph type="sldNum" sz="quarter" idx="10"/>
          </p:nvPr>
        </p:nvSpPr>
        <p:spPr/>
        <p:txBody>
          <a:bodyPr/>
          <a:lstStyle/>
          <a:p>
            <a:fld id="{FD07DDAE-FE80-4803-ADC2-80043D34DEC0}" type="slidenum">
              <a:rPr lang="en-GB" smtClean="0">
                <a:solidFill>
                  <a:prstClr val="black"/>
                </a:solidFill>
              </a:rPr>
              <a:pPr/>
              <a:t>36</a:t>
            </a:fld>
            <a:endParaRPr lang="en-GB">
              <a:solidFill>
                <a:prstClr val="black"/>
              </a:solidFill>
            </a:endParaRPr>
          </a:p>
        </p:txBody>
      </p:sp>
    </p:spTree>
    <p:extLst>
      <p:ext uri="{BB962C8B-B14F-4D97-AF65-F5344CB8AC3E}">
        <p14:creationId xmlns:p14="http://schemas.microsoft.com/office/powerpoint/2010/main" val="927154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GB" dirty="0">
                <a:solidFill>
                  <a:prstClr val="black"/>
                </a:solidFill>
              </a:rPr>
              <a:t>This gives AtRTD2-QUASI (Quantification of Alternatively Spliced isoforms)</a:t>
            </a:r>
          </a:p>
          <a:p>
            <a:pPr defTabSz="457200"/>
            <a:r>
              <a:rPr lang="en-GB" dirty="0">
                <a:solidFill>
                  <a:prstClr val="black"/>
                </a:solidFill>
              </a:rPr>
              <a:t>Here – </a:t>
            </a:r>
            <a:r>
              <a:rPr lang="en-GB" dirty="0" err="1">
                <a:solidFill>
                  <a:prstClr val="black"/>
                </a:solidFill>
              </a:rPr>
              <a:t>thre</a:t>
            </a:r>
            <a:r>
              <a:rPr lang="en-GB" dirty="0">
                <a:solidFill>
                  <a:prstClr val="black"/>
                </a:solidFill>
              </a:rPr>
              <a:t> transcripts differing in AS in the 5’UTR</a:t>
            </a:r>
          </a:p>
          <a:p>
            <a:pPr defTabSz="457200"/>
            <a:r>
              <a:rPr lang="en-GB" dirty="0">
                <a:solidFill>
                  <a:prstClr val="black"/>
                </a:solidFill>
              </a:rPr>
              <a:t>Use Salmon/RTD2 and compare to HR RT-PCR and there is a tenfold difference in </a:t>
            </a:r>
            <a:r>
              <a:rPr lang="en-GB" dirty="0" err="1">
                <a:solidFill>
                  <a:prstClr val="black"/>
                </a:solidFill>
              </a:rPr>
              <a:t>te</a:t>
            </a:r>
            <a:r>
              <a:rPr lang="en-GB" dirty="0">
                <a:solidFill>
                  <a:prstClr val="black"/>
                </a:solidFill>
              </a:rPr>
              <a:t> splicing ratio of the alternative 3’ss transcript to fully spliced.</a:t>
            </a:r>
          </a:p>
          <a:p>
            <a:pPr defTabSz="457200"/>
            <a:r>
              <a:rPr lang="en-GB" dirty="0">
                <a:solidFill>
                  <a:prstClr val="black"/>
                </a:solidFill>
              </a:rPr>
              <a:t>Use Salmon/AtRTD2-QUASI</a:t>
            </a:r>
            <a:r>
              <a:rPr lang="en-GB" baseline="0" dirty="0">
                <a:solidFill>
                  <a:prstClr val="black"/>
                </a:solidFill>
              </a:rPr>
              <a:t> and ratio is virtually the same as Hr RT-PCR</a:t>
            </a:r>
          </a:p>
          <a:p>
            <a:pPr defTabSz="457200"/>
            <a:r>
              <a:rPr lang="en-GB" baseline="0" dirty="0">
                <a:solidFill>
                  <a:prstClr val="black"/>
                </a:solidFill>
              </a:rPr>
              <a:t>Manually count splice junction reads for the alt 3’ss and it agrees also.</a:t>
            </a:r>
            <a:endParaRPr lang="en-GB" dirty="0">
              <a:solidFill>
                <a:prstClr val="black"/>
              </a:solidFill>
            </a:endParaRPr>
          </a:p>
        </p:txBody>
      </p:sp>
      <p:sp>
        <p:nvSpPr>
          <p:cNvPr id="4" name="Slide Number Placeholder 3"/>
          <p:cNvSpPr>
            <a:spLocks noGrp="1"/>
          </p:cNvSpPr>
          <p:nvPr>
            <p:ph type="sldNum" sz="quarter" idx="10"/>
          </p:nvPr>
        </p:nvSpPr>
        <p:spPr/>
        <p:txBody>
          <a:bodyPr/>
          <a:lstStyle/>
          <a:p>
            <a:fld id="{91AF59AA-E276-4368-ABEB-EE7A9F07ACA5}" type="slidenum">
              <a:rPr lang="en-GB" smtClean="0"/>
              <a:t>39</a:t>
            </a:fld>
            <a:endParaRPr lang="en-GB"/>
          </a:p>
        </p:txBody>
      </p:sp>
    </p:spTree>
    <p:extLst>
      <p:ext uri="{BB962C8B-B14F-4D97-AF65-F5344CB8AC3E}">
        <p14:creationId xmlns:p14="http://schemas.microsoft.com/office/powerpoint/2010/main" val="387383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EB2BF3-0164-4751-B249-87FAE0B7A757}" type="slidenum">
              <a:rPr lang="en-GB" smtClean="0"/>
              <a:t>4</a:t>
            </a:fld>
            <a:endParaRPr lang="en-GB"/>
          </a:p>
        </p:txBody>
      </p:sp>
    </p:spTree>
    <p:extLst>
      <p:ext uri="{BB962C8B-B14F-4D97-AF65-F5344CB8AC3E}">
        <p14:creationId xmlns:p14="http://schemas.microsoft.com/office/powerpoint/2010/main" val="2322848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EB2BF3-0164-4751-B249-87FAE0B7A757}" type="slidenum">
              <a:rPr lang="en-GB" smtClean="0"/>
              <a:t>5</a:t>
            </a:fld>
            <a:endParaRPr lang="en-GB"/>
          </a:p>
        </p:txBody>
      </p:sp>
    </p:spTree>
    <p:extLst>
      <p:ext uri="{BB962C8B-B14F-4D97-AF65-F5344CB8AC3E}">
        <p14:creationId xmlns:p14="http://schemas.microsoft.com/office/powerpoint/2010/main" val="4077858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EB2BF3-0164-4751-B249-87FAE0B7A757}" type="slidenum">
              <a:rPr lang="en-GB" smtClean="0"/>
              <a:t>7</a:t>
            </a:fld>
            <a:endParaRPr lang="en-GB"/>
          </a:p>
        </p:txBody>
      </p:sp>
    </p:spTree>
    <p:extLst>
      <p:ext uri="{BB962C8B-B14F-4D97-AF65-F5344CB8AC3E}">
        <p14:creationId xmlns:p14="http://schemas.microsoft.com/office/powerpoint/2010/main" val="504984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5EB2BF3-0164-4751-B249-87FAE0B7A757}" type="slidenum">
              <a:rPr lang="en-GB" smtClean="0"/>
              <a:t>13</a:t>
            </a:fld>
            <a:endParaRPr lang="en-GB"/>
          </a:p>
        </p:txBody>
      </p:sp>
    </p:spTree>
    <p:extLst>
      <p:ext uri="{BB962C8B-B14F-4D97-AF65-F5344CB8AC3E}">
        <p14:creationId xmlns:p14="http://schemas.microsoft.com/office/powerpoint/2010/main" val="424336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5EB2BF3-0164-4751-B249-87FAE0B7A757}" type="slidenum">
              <a:rPr lang="en-GB" smtClean="0"/>
              <a:t>15</a:t>
            </a:fld>
            <a:endParaRPr lang="en-GB"/>
          </a:p>
        </p:txBody>
      </p:sp>
    </p:spTree>
    <p:extLst>
      <p:ext uri="{BB962C8B-B14F-4D97-AF65-F5344CB8AC3E}">
        <p14:creationId xmlns:p14="http://schemas.microsoft.com/office/powerpoint/2010/main" val="424336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EB2BF3-0164-4751-B249-87FAE0B7A757}" type="slidenum">
              <a:rPr lang="en-GB" smtClean="0"/>
              <a:t>16</a:t>
            </a:fld>
            <a:endParaRPr lang="en-GB"/>
          </a:p>
        </p:txBody>
      </p:sp>
    </p:spTree>
    <p:extLst>
      <p:ext uri="{BB962C8B-B14F-4D97-AF65-F5344CB8AC3E}">
        <p14:creationId xmlns:p14="http://schemas.microsoft.com/office/powerpoint/2010/main" val="2597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Tried various things but “padding” to the length of the longest transcript with genome sequences making all transcripts the same </a:t>
            </a:r>
            <a:r>
              <a:rPr lang="en-GB" dirty="0" err="1"/>
              <a:t>legnt</a:t>
            </a:r>
            <a:r>
              <a:rPr lang="en-GB" dirty="0"/>
              <a:t> solved the issue.</a:t>
            </a:r>
          </a:p>
          <a:p>
            <a:endParaRPr lang="en-GB" dirty="0"/>
          </a:p>
        </p:txBody>
      </p:sp>
      <p:sp>
        <p:nvSpPr>
          <p:cNvPr id="4" name="Slide Number Placeholder 3"/>
          <p:cNvSpPr>
            <a:spLocks noGrp="1"/>
          </p:cNvSpPr>
          <p:nvPr>
            <p:ph type="sldNum" sz="quarter" idx="10"/>
          </p:nvPr>
        </p:nvSpPr>
        <p:spPr/>
        <p:txBody>
          <a:bodyPr/>
          <a:lstStyle/>
          <a:p>
            <a:fld id="{91AF59AA-E276-4368-ABEB-EE7A9F07ACA5}" type="slidenum">
              <a:rPr lang="en-GB" smtClean="0"/>
              <a:t>17</a:t>
            </a:fld>
            <a:endParaRPr lang="en-GB"/>
          </a:p>
        </p:txBody>
      </p:sp>
    </p:spTree>
    <p:extLst>
      <p:ext uri="{BB962C8B-B14F-4D97-AF65-F5344CB8AC3E}">
        <p14:creationId xmlns:p14="http://schemas.microsoft.com/office/powerpoint/2010/main" val="1136906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EB2BF3-0164-4751-B249-87FAE0B7A757}" type="slidenum">
              <a:rPr lang="en-GB" smtClean="0"/>
              <a:t>21</a:t>
            </a:fld>
            <a:endParaRPr lang="en-GB"/>
          </a:p>
        </p:txBody>
      </p:sp>
    </p:spTree>
    <p:extLst>
      <p:ext uri="{BB962C8B-B14F-4D97-AF65-F5344CB8AC3E}">
        <p14:creationId xmlns:p14="http://schemas.microsoft.com/office/powerpoint/2010/main" val="3045908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772400" cy="1470025"/>
          </a:xfrm>
        </p:spPr>
        <p:txBody>
          <a:bodyPr>
            <a:normAutofit fontScale="90000"/>
          </a:bodyPr>
          <a:lstStyle/>
          <a:p>
            <a:r>
              <a:rPr lang="en-GB" dirty="0">
                <a:solidFill>
                  <a:schemeClr val="accent4"/>
                </a:solidFill>
                <a:latin typeface="Aharoni" panose="02010803020104030203" pitchFamily="2" charset="-79"/>
                <a:cs typeface="Aharoni" panose="02010803020104030203" pitchFamily="2" charset="-79"/>
              </a:rPr>
              <a:t>Updating gene expression analysis to the transcript level using RNA-</a:t>
            </a:r>
            <a:r>
              <a:rPr lang="en-GB" dirty="0" err="1">
                <a:solidFill>
                  <a:schemeClr val="accent4"/>
                </a:solidFill>
                <a:latin typeface="Aharoni" panose="02010803020104030203" pitchFamily="2" charset="-79"/>
                <a:cs typeface="Aharoni" panose="02010803020104030203" pitchFamily="2" charset="-79"/>
              </a:rPr>
              <a:t>seq</a:t>
            </a:r>
            <a:endParaRPr lang="en-GB" dirty="0">
              <a:solidFill>
                <a:schemeClr val="accent4"/>
              </a:solidFill>
              <a:latin typeface="Aharoni" panose="02010803020104030203" pitchFamily="2" charset="-79"/>
              <a:cs typeface="Aharoni" panose="02010803020104030203" pitchFamily="2" charset="-79"/>
            </a:endParaRPr>
          </a:p>
        </p:txBody>
      </p:sp>
      <p:sp>
        <p:nvSpPr>
          <p:cNvPr id="3" name="Subtitle 2"/>
          <p:cNvSpPr>
            <a:spLocks noGrp="1"/>
          </p:cNvSpPr>
          <p:nvPr>
            <p:ph type="subTitle" idx="1"/>
          </p:nvPr>
        </p:nvSpPr>
        <p:spPr>
          <a:xfrm>
            <a:off x="609600" y="2971800"/>
            <a:ext cx="7924800" cy="914400"/>
          </a:xfrm>
        </p:spPr>
        <p:txBody>
          <a:bodyPr>
            <a:normAutofit/>
          </a:bodyPr>
          <a:lstStyle/>
          <a:p>
            <a:pPr algn="l"/>
            <a:r>
              <a:rPr lang="en-GB" sz="2400" dirty="0">
                <a:solidFill>
                  <a:srgbClr val="0070C0"/>
                </a:solidFill>
              </a:rPr>
              <a:t>A comprehensive solutions and tools for RNA-</a:t>
            </a:r>
            <a:r>
              <a:rPr lang="en-GB" sz="2400" dirty="0" err="1">
                <a:solidFill>
                  <a:srgbClr val="0070C0"/>
                </a:solidFill>
              </a:rPr>
              <a:t>seq</a:t>
            </a:r>
            <a:r>
              <a:rPr lang="en-GB" sz="2400" dirty="0">
                <a:solidFill>
                  <a:srgbClr val="0070C0"/>
                </a:solidFill>
              </a:rPr>
              <a:t> data</a:t>
            </a:r>
          </a:p>
        </p:txBody>
      </p:sp>
      <p:sp>
        <p:nvSpPr>
          <p:cNvPr id="5" name="Text Box 2"/>
          <p:cNvSpPr txBox="1">
            <a:spLocks noChangeArrowheads="1"/>
          </p:cNvSpPr>
          <p:nvPr/>
        </p:nvSpPr>
        <p:spPr bwMode="auto">
          <a:xfrm>
            <a:off x="304800" y="3716577"/>
            <a:ext cx="8667750" cy="2574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1">
            <a:spAutoFit/>
          </a:bodyPr>
          <a:lstStyle>
            <a:lvl1pPr marL="474663" indent="-474663">
              <a:tabLst>
                <a:tab pos="474663" algn="l"/>
                <a:tab pos="1389063" algn="l"/>
                <a:tab pos="2303463" algn="l"/>
                <a:tab pos="3217863" algn="l"/>
                <a:tab pos="4132263" algn="l"/>
                <a:tab pos="5046663" algn="l"/>
                <a:tab pos="5961063" algn="l"/>
                <a:tab pos="6875463" algn="l"/>
                <a:tab pos="7789863" algn="l"/>
                <a:tab pos="8704263" algn="l"/>
                <a:tab pos="9618663" algn="l"/>
                <a:tab pos="10533063" algn="l"/>
              </a:tabLst>
              <a:defRPr sz="2400">
                <a:solidFill>
                  <a:srgbClr val="000000"/>
                </a:solidFill>
                <a:latin typeface="Times New Roman" pitchFamily="1" charset="0"/>
                <a:cs typeface="Times New Roman" pitchFamily="1" charset="0"/>
              </a:defRPr>
            </a:lvl1pPr>
            <a:lvl2pPr>
              <a:tabLst>
                <a:tab pos="474663" algn="l"/>
                <a:tab pos="1389063" algn="l"/>
                <a:tab pos="2303463" algn="l"/>
                <a:tab pos="3217863" algn="l"/>
                <a:tab pos="4132263" algn="l"/>
                <a:tab pos="5046663" algn="l"/>
                <a:tab pos="5961063" algn="l"/>
                <a:tab pos="6875463" algn="l"/>
                <a:tab pos="7789863" algn="l"/>
                <a:tab pos="8704263" algn="l"/>
                <a:tab pos="9618663" algn="l"/>
                <a:tab pos="10533063" algn="l"/>
              </a:tabLst>
              <a:defRPr sz="2400">
                <a:solidFill>
                  <a:srgbClr val="000000"/>
                </a:solidFill>
                <a:latin typeface="Times New Roman" pitchFamily="1" charset="0"/>
                <a:cs typeface="Times New Roman" pitchFamily="1" charset="0"/>
              </a:defRPr>
            </a:lvl2pPr>
            <a:lvl3pPr>
              <a:tabLst>
                <a:tab pos="474663" algn="l"/>
                <a:tab pos="1389063" algn="l"/>
                <a:tab pos="2303463" algn="l"/>
                <a:tab pos="3217863" algn="l"/>
                <a:tab pos="4132263" algn="l"/>
                <a:tab pos="5046663" algn="l"/>
                <a:tab pos="5961063" algn="l"/>
                <a:tab pos="6875463" algn="l"/>
                <a:tab pos="7789863" algn="l"/>
                <a:tab pos="8704263" algn="l"/>
                <a:tab pos="9618663" algn="l"/>
                <a:tab pos="10533063" algn="l"/>
              </a:tabLst>
              <a:defRPr sz="2400">
                <a:solidFill>
                  <a:srgbClr val="000000"/>
                </a:solidFill>
                <a:latin typeface="Times New Roman" pitchFamily="1" charset="0"/>
                <a:cs typeface="Times New Roman" pitchFamily="1" charset="0"/>
              </a:defRPr>
            </a:lvl3pPr>
            <a:lvl4pPr>
              <a:tabLst>
                <a:tab pos="474663" algn="l"/>
                <a:tab pos="1389063" algn="l"/>
                <a:tab pos="2303463" algn="l"/>
                <a:tab pos="3217863" algn="l"/>
                <a:tab pos="4132263" algn="l"/>
                <a:tab pos="5046663" algn="l"/>
                <a:tab pos="5961063" algn="l"/>
                <a:tab pos="6875463" algn="l"/>
                <a:tab pos="7789863" algn="l"/>
                <a:tab pos="8704263" algn="l"/>
                <a:tab pos="9618663" algn="l"/>
                <a:tab pos="10533063" algn="l"/>
              </a:tabLst>
              <a:defRPr sz="2400">
                <a:solidFill>
                  <a:srgbClr val="000000"/>
                </a:solidFill>
                <a:latin typeface="Times New Roman" pitchFamily="1" charset="0"/>
                <a:cs typeface="Times New Roman" pitchFamily="1" charset="0"/>
              </a:defRPr>
            </a:lvl4pPr>
            <a:lvl5pPr>
              <a:tabLst>
                <a:tab pos="474663" algn="l"/>
                <a:tab pos="1389063" algn="l"/>
                <a:tab pos="2303463" algn="l"/>
                <a:tab pos="3217863" algn="l"/>
                <a:tab pos="4132263" algn="l"/>
                <a:tab pos="5046663" algn="l"/>
                <a:tab pos="5961063" algn="l"/>
                <a:tab pos="6875463" algn="l"/>
                <a:tab pos="7789863" algn="l"/>
                <a:tab pos="8704263" algn="l"/>
                <a:tab pos="9618663" algn="l"/>
                <a:tab pos="10533063" algn="l"/>
              </a:tabLst>
              <a:defRPr sz="2400">
                <a:solidFill>
                  <a:srgbClr val="000000"/>
                </a:solidFill>
                <a:latin typeface="Times New Roman" pitchFamily="1" charset="0"/>
                <a:cs typeface="Times New Roman" pitchFamily="1" charset="0"/>
              </a:defRPr>
            </a:lvl5pPr>
            <a:lvl6pPr defTabSz="457200" fontAlgn="base">
              <a:lnSpc>
                <a:spcPct val="86000"/>
              </a:lnSpc>
              <a:spcBef>
                <a:spcPct val="0"/>
              </a:spcBef>
              <a:spcAft>
                <a:spcPct val="0"/>
              </a:spcAft>
              <a:buClr>
                <a:srgbClr val="000000"/>
              </a:buClr>
              <a:buSzPct val="100000"/>
              <a:buFont typeface="Times New Roman" pitchFamily="1" charset="0"/>
              <a:tabLst>
                <a:tab pos="474663" algn="l"/>
                <a:tab pos="1389063" algn="l"/>
                <a:tab pos="2303463" algn="l"/>
                <a:tab pos="3217863" algn="l"/>
                <a:tab pos="4132263" algn="l"/>
                <a:tab pos="5046663" algn="l"/>
                <a:tab pos="5961063" algn="l"/>
                <a:tab pos="6875463" algn="l"/>
                <a:tab pos="7789863" algn="l"/>
                <a:tab pos="8704263" algn="l"/>
                <a:tab pos="9618663" algn="l"/>
                <a:tab pos="10533063" algn="l"/>
              </a:tabLst>
              <a:defRPr sz="2400">
                <a:solidFill>
                  <a:srgbClr val="000000"/>
                </a:solidFill>
                <a:latin typeface="Times New Roman" pitchFamily="1" charset="0"/>
                <a:cs typeface="Times New Roman" pitchFamily="1" charset="0"/>
              </a:defRPr>
            </a:lvl6pPr>
            <a:lvl7pPr defTabSz="457200" fontAlgn="base">
              <a:lnSpc>
                <a:spcPct val="86000"/>
              </a:lnSpc>
              <a:spcBef>
                <a:spcPct val="0"/>
              </a:spcBef>
              <a:spcAft>
                <a:spcPct val="0"/>
              </a:spcAft>
              <a:buClr>
                <a:srgbClr val="000000"/>
              </a:buClr>
              <a:buSzPct val="100000"/>
              <a:buFont typeface="Times New Roman" pitchFamily="1" charset="0"/>
              <a:tabLst>
                <a:tab pos="474663" algn="l"/>
                <a:tab pos="1389063" algn="l"/>
                <a:tab pos="2303463" algn="l"/>
                <a:tab pos="3217863" algn="l"/>
                <a:tab pos="4132263" algn="l"/>
                <a:tab pos="5046663" algn="l"/>
                <a:tab pos="5961063" algn="l"/>
                <a:tab pos="6875463" algn="l"/>
                <a:tab pos="7789863" algn="l"/>
                <a:tab pos="8704263" algn="l"/>
                <a:tab pos="9618663" algn="l"/>
                <a:tab pos="10533063" algn="l"/>
              </a:tabLst>
              <a:defRPr sz="2400">
                <a:solidFill>
                  <a:srgbClr val="000000"/>
                </a:solidFill>
                <a:latin typeface="Times New Roman" pitchFamily="1" charset="0"/>
                <a:cs typeface="Times New Roman" pitchFamily="1" charset="0"/>
              </a:defRPr>
            </a:lvl7pPr>
            <a:lvl8pPr defTabSz="457200" fontAlgn="base">
              <a:lnSpc>
                <a:spcPct val="86000"/>
              </a:lnSpc>
              <a:spcBef>
                <a:spcPct val="0"/>
              </a:spcBef>
              <a:spcAft>
                <a:spcPct val="0"/>
              </a:spcAft>
              <a:buClr>
                <a:srgbClr val="000000"/>
              </a:buClr>
              <a:buSzPct val="100000"/>
              <a:buFont typeface="Times New Roman" pitchFamily="1" charset="0"/>
              <a:tabLst>
                <a:tab pos="474663" algn="l"/>
                <a:tab pos="1389063" algn="l"/>
                <a:tab pos="2303463" algn="l"/>
                <a:tab pos="3217863" algn="l"/>
                <a:tab pos="4132263" algn="l"/>
                <a:tab pos="5046663" algn="l"/>
                <a:tab pos="5961063" algn="l"/>
                <a:tab pos="6875463" algn="l"/>
                <a:tab pos="7789863" algn="l"/>
                <a:tab pos="8704263" algn="l"/>
                <a:tab pos="9618663" algn="l"/>
                <a:tab pos="10533063" algn="l"/>
              </a:tabLst>
              <a:defRPr sz="2400">
                <a:solidFill>
                  <a:srgbClr val="000000"/>
                </a:solidFill>
                <a:latin typeface="Times New Roman" pitchFamily="1" charset="0"/>
                <a:cs typeface="Times New Roman" pitchFamily="1" charset="0"/>
              </a:defRPr>
            </a:lvl8pPr>
            <a:lvl9pPr defTabSz="457200" fontAlgn="base">
              <a:lnSpc>
                <a:spcPct val="86000"/>
              </a:lnSpc>
              <a:spcBef>
                <a:spcPct val="0"/>
              </a:spcBef>
              <a:spcAft>
                <a:spcPct val="0"/>
              </a:spcAft>
              <a:buClr>
                <a:srgbClr val="000000"/>
              </a:buClr>
              <a:buSzPct val="100000"/>
              <a:buFont typeface="Times New Roman" pitchFamily="1" charset="0"/>
              <a:tabLst>
                <a:tab pos="474663" algn="l"/>
                <a:tab pos="1389063" algn="l"/>
                <a:tab pos="2303463" algn="l"/>
                <a:tab pos="3217863" algn="l"/>
                <a:tab pos="4132263" algn="l"/>
                <a:tab pos="5046663" algn="l"/>
                <a:tab pos="5961063" algn="l"/>
                <a:tab pos="6875463" algn="l"/>
                <a:tab pos="7789863" algn="l"/>
                <a:tab pos="8704263" algn="l"/>
                <a:tab pos="9618663" algn="l"/>
                <a:tab pos="10533063" algn="l"/>
              </a:tabLst>
              <a:defRPr sz="2400">
                <a:solidFill>
                  <a:srgbClr val="000000"/>
                </a:solidFill>
                <a:latin typeface="Times New Roman" pitchFamily="1" charset="0"/>
                <a:cs typeface="Times New Roman" pitchFamily="1" charset="0"/>
              </a:defRPr>
            </a:lvl9pPr>
          </a:lstStyle>
          <a:p>
            <a:pPr algn="ctr">
              <a:lnSpc>
                <a:spcPct val="120000"/>
              </a:lnSpc>
              <a:spcBef>
                <a:spcPts val="1250"/>
              </a:spcBef>
              <a:buClr>
                <a:srgbClr val="13242F"/>
              </a:buClr>
              <a:buFont typeface="Wingdings" pitchFamily="1" charset="2"/>
              <a:buNone/>
            </a:pPr>
            <a:r>
              <a:rPr lang="en-GB" altLang="zh-CN" sz="2000" b="1" dirty="0">
                <a:solidFill>
                  <a:schemeClr val="tx1"/>
                </a:solidFill>
                <a:latin typeface="Arial" charset="0"/>
                <a:ea typeface="宋体" pitchFamily="1" charset="-122"/>
              </a:rPr>
              <a:t>Runxuan Zhang</a:t>
            </a:r>
          </a:p>
          <a:p>
            <a:pPr algn="ctr">
              <a:lnSpc>
                <a:spcPct val="120000"/>
              </a:lnSpc>
              <a:spcBef>
                <a:spcPts val="1250"/>
              </a:spcBef>
              <a:buClr>
                <a:srgbClr val="13242F"/>
              </a:buClr>
              <a:buFont typeface="Wingdings" pitchFamily="1" charset="2"/>
              <a:buNone/>
            </a:pPr>
            <a:r>
              <a:rPr lang="en-GB" altLang="zh-CN" sz="2000" b="1" dirty="0">
                <a:solidFill>
                  <a:schemeClr val="tx1"/>
                </a:solidFill>
                <a:latin typeface="Arial" charset="0"/>
                <a:ea typeface="宋体" pitchFamily="1" charset="-122"/>
              </a:rPr>
              <a:t>Information and Computational Sciences, The James Hutton Institute</a:t>
            </a:r>
          </a:p>
          <a:p>
            <a:pPr algn="ctr">
              <a:lnSpc>
                <a:spcPct val="120000"/>
              </a:lnSpc>
              <a:spcBef>
                <a:spcPts val="1250"/>
              </a:spcBef>
              <a:buClr>
                <a:srgbClr val="13242F"/>
              </a:buClr>
              <a:buFont typeface="Wingdings" pitchFamily="1" charset="2"/>
              <a:buNone/>
            </a:pPr>
            <a:endParaRPr lang="en-GB" altLang="zh-CN" sz="2000" b="1" dirty="0">
              <a:solidFill>
                <a:schemeClr val="tx1"/>
              </a:solidFill>
              <a:latin typeface="Arial" charset="0"/>
              <a:ea typeface="宋体" pitchFamily="1" charset="-122"/>
            </a:endParaRPr>
          </a:p>
          <a:p>
            <a:pPr algn="ctr">
              <a:lnSpc>
                <a:spcPct val="120000"/>
              </a:lnSpc>
              <a:spcBef>
                <a:spcPts val="1250"/>
              </a:spcBef>
              <a:buClr>
                <a:srgbClr val="13242F"/>
              </a:buClr>
            </a:pPr>
            <a:r>
              <a:rPr lang="en-GB" sz="2000" b="1" dirty="0" err="1">
                <a:latin typeface="Arial" panose="020B0604020202020204" pitchFamily="34" charset="0"/>
                <a:cs typeface="Arial" panose="020B0604020202020204" pitchFamily="34" charset="0"/>
              </a:rPr>
              <a:t>CyVerse</a:t>
            </a:r>
            <a:r>
              <a:rPr lang="en-GB" sz="2000" b="1" dirty="0">
                <a:latin typeface="Arial" panose="020B0604020202020204" pitchFamily="34" charset="0"/>
                <a:cs typeface="Arial" panose="020B0604020202020204" pitchFamily="34" charset="0"/>
              </a:rPr>
              <a:t> UK </a:t>
            </a:r>
            <a:r>
              <a:rPr lang="en-GB" sz="2000" b="1" dirty="0" err="1">
                <a:latin typeface="Arial" panose="020B0604020202020204" pitchFamily="34" charset="0"/>
                <a:cs typeface="Arial" panose="020B0604020202020204" pitchFamily="34" charset="0"/>
              </a:rPr>
              <a:t>RNASeq</a:t>
            </a:r>
            <a:r>
              <a:rPr lang="en-GB" sz="2000" b="1" dirty="0">
                <a:latin typeface="Arial" panose="020B0604020202020204" pitchFamily="34" charset="0"/>
                <a:cs typeface="Arial" panose="020B0604020202020204" pitchFamily="34" charset="0"/>
              </a:rPr>
              <a:t> Workshop</a:t>
            </a:r>
            <a:r>
              <a:rPr lang="en-GB" altLang="zh-CN" sz="2000" b="1" dirty="0">
                <a:solidFill>
                  <a:schemeClr val="tx1"/>
                </a:solidFill>
                <a:latin typeface="Arial" panose="020B0604020202020204" pitchFamily="34" charset="0"/>
                <a:ea typeface="宋体" pitchFamily="1" charset="-122"/>
                <a:cs typeface="Arial" panose="020B0604020202020204" pitchFamily="34" charset="0"/>
              </a:rPr>
              <a:t>, Dec 12</a:t>
            </a:r>
            <a:r>
              <a:rPr lang="en-GB" altLang="zh-CN" sz="2000" b="1" baseline="30000" dirty="0">
                <a:solidFill>
                  <a:schemeClr val="tx1"/>
                </a:solidFill>
                <a:latin typeface="Arial" panose="020B0604020202020204" pitchFamily="34" charset="0"/>
                <a:ea typeface="宋体" pitchFamily="1" charset="-122"/>
                <a:cs typeface="Arial" panose="020B0604020202020204" pitchFamily="34" charset="0"/>
              </a:rPr>
              <a:t>th</a:t>
            </a:r>
            <a:r>
              <a:rPr lang="en-GB" altLang="zh-CN" sz="2000" b="1" dirty="0">
                <a:solidFill>
                  <a:schemeClr val="tx1"/>
                </a:solidFill>
                <a:latin typeface="Arial" panose="020B0604020202020204" pitchFamily="34" charset="0"/>
                <a:ea typeface="宋体" pitchFamily="1" charset="-122"/>
                <a:cs typeface="Arial" panose="020B0604020202020204" pitchFamily="34" charset="0"/>
              </a:rPr>
              <a:t> , 2018</a:t>
            </a:r>
          </a:p>
          <a:p>
            <a:pPr algn="ctr">
              <a:lnSpc>
                <a:spcPct val="120000"/>
              </a:lnSpc>
              <a:spcBef>
                <a:spcPts val="1250"/>
              </a:spcBef>
              <a:buClr>
                <a:srgbClr val="13242F"/>
              </a:buClr>
              <a:buFont typeface="Wingdings" pitchFamily="1" charset="2"/>
              <a:buNone/>
            </a:pPr>
            <a:r>
              <a:rPr lang="en-GB" altLang="zh-CN" sz="2000" b="1" dirty="0">
                <a:solidFill>
                  <a:schemeClr val="tx1"/>
                </a:solidFill>
                <a:latin typeface="Arial" charset="0"/>
                <a:ea typeface="宋体" pitchFamily="1" charset="-122"/>
              </a:rPr>
              <a:t> </a:t>
            </a:r>
          </a:p>
        </p:txBody>
      </p:sp>
    </p:spTree>
    <p:extLst>
      <p:ext uri="{BB962C8B-B14F-4D97-AF65-F5344CB8AC3E}">
        <p14:creationId xmlns:p14="http://schemas.microsoft.com/office/powerpoint/2010/main" val="274655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863280" y="1371600"/>
            <a:ext cx="7525080" cy="2025360"/>
            <a:chOff x="863280" y="1506395"/>
            <a:chExt cx="7525080" cy="2025360"/>
          </a:xfrm>
        </p:grpSpPr>
        <p:pic>
          <p:nvPicPr>
            <p:cNvPr id="7" name="Picture 25"/>
            <p:cNvPicPr/>
            <p:nvPr/>
          </p:nvPicPr>
          <p:blipFill>
            <a:blip r:embed="rId2"/>
            <a:stretch>
              <a:fillRect/>
            </a:stretch>
          </p:blipFill>
          <p:spPr>
            <a:xfrm>
              <a:off x="863280" y="1506395"/>
              <a:ext cx="7416360" cy="1583640"/>
            </a:xfrm>
            <a:prstGeom prst="rect">
              <a:avLst/>
            </a:prstGeom>
            <a:ln>
              <a:noFill/>
            </a:ln>
          </p:spPr>
        </p:pic>
        <p:sp>
          <p:nvSpPr>
            <p:cNvPr id="9" name="CustomShape 3"/>
            <p:cNvSpPr/>
            <p:nvPr/>
          </p:nvSpPr>
          <p:spPr>
            <a:xfrm>
              <a:off x="1122606" y="3117035"/>
              <a:ext cx="1293480" cy="257760"/>
            </a:xfrm>
            <a:prstGeom prst="rect">
              <a:avLst/>
            </a:prstGeom>
            <a:noFill/>
            <a:ln>
              <a:noFill/>
            </a:ln>
          </p:spPr>
          <p:txBody>
            <a:bodyPr wrap="none" lIns="90000" tIns="45000" rIns="90000" bIns="45000"/>
            <a:lstStyle/>
            <a:p>
              <a:pPr>
                <a:lnSpc>
                  <a:spcPct val="100000"/>
                </a:lnSpc>
              </a:pPr>
              <a:r>
                <a:rPr lang="en-US" sz="1100" dirty="0">
                  <a:solidFill>
                    <a:srgbClr val="000000"/>
                  </a:solidFill>
                  <a:latin typeface="Calibri"/>
                </a:rPr>
                <a:t>T1 T2 T3 T4 T5 T6 T7 T8 T9</a:t>
              </a:r>
              <a:endParaRPr dirty="0"/>
            </a:p>
          </p:txBody>
        </p:sp>
        <p:sp>
          <p:nvSpPr>
            <p:cNvPr id="10" name="CustomShape 4"/>
            <p:cNvSpPr/>
            <p:nvPr/>
          </p:nvSpPr>
          <p:spPr>
            <a:xfrm>
              <a:off x="2649573" y="3113795"/>
              <a:ext cx="1127520" cy="257760"/>
            </a:xfrm>
            <a:prstGeom prst="rect">
              <a:avLst/>
            </a:prstGeom>
            <a:noFill/>
            <a:ln>
              <a:noFill/>
            </a:ln>
          </p:spPr>
          <p:txBody>
            <a:bodyPr wrap="none" lIns="90000" tIns="45000" rIns="90000" bIns="45000"/>
            <a:lstStyle/>
            <a:p>
              <a:pPr>
                <a:lnSpc>
                  <a:spcPct val="100000"/>
                </a:lnSpc>
              </a:pPr>
              <a:r>
                <a:rPr lang="en-US" sz="1100" dirty="0">
                  <a:solidFill>
                    <a:srgbClr val="000000"/>
                  </a:solidFill>
                  <a:latin typeface="Calibri"/>
                </a:rPr>
                <a:t>T10   T12     T14     T16</a:t>
              </a:r>
              <a:endParaRPr dirty="0"/>
            </a:p>
          </p:txBody>
        </p:sp>
        <p:sp>
          <p:nvSpPr>
            <p:cNvPr id="11" name="CustomShape 5"/>
            <p:cNvSpPr/>
            <p:nvPr/>
          </p:nvSpPr>
          <p:spPr>
            <a:xfrm>
              <a:off x="2813202" y="3266075"/>
              <a:ext cx="1153440" cy="257760"/>
            </a:xfrm>
            <a:prstGeom prst="rect">
              <a:avLst/>
            </a:prstGeom>
            <a:noFill/>
            <a:ln>
              <a:noFill/>
            </a:ln>
          </p:spPr>
          <p:txBody>
            <a:bodyPr wrap="none" lIns="90000" tIns="45000" rIns="90000" bIns="45000"/>
            <a:lstStyle/>
            <a:p>
              <a:pPr>
                <a:lnSpc>
                  <a:spcPct val="100000"/>
                </a:lnSpc>
              </a:pPr>
              <a:r>
                <a:rPr lang="en-US" sz="1100" dirty="0">
                  <a:solidFill>
                    <a:srgbClr val="000000"/>
                  </a:solidFill>
                  <a:latin typeface="Calibri"/>
                </a:rPr>
                <a:t>T11    T13     T15     T17</a:t>
              </a:r>
              <a:endParaRPr dirty="0"/>
            </a:p>
          </p:txBody>
        </p:sp>
        <p:sp>
          <p:nvSpPr>
            <p:cNvPr id="12" name="CustomShape 6"/>
            <p:cNvSpPr/>
            <p:nvPr/>
          </p:nvSpPr>
          <p:spPr>
            <a:xfrm>
              <a:off x="6689835" y="3113795"/>
              <a:ext cx="1383480" cy="257760"/>
            </a:xfrm>
            <a:prstGeom prst="rect">
              <a:avLst/>
            </a:prstGeom>
            <a:noFill/>
            <a:ln>
              <a:noFill/>
            </a:ln>
          </p:spPr>
          <p:txBody>
            <a:bodyPr wrap="none" lIns="90000" tIns="45000" rIns="90000" bIns="45000"/>
            <a:lstStyle/>
            <a:p>
              <a:pPr>
                <a:lnSpc>
                  <a:spcPct val="100000"/>
                </a:lnSpc>
              </a:pPr>
              <a:r>
                <a:rPr lang="en-US" sz="1100" dirty="0">
                  <a:solidFill>
                    <a:srgbClr val="000000"/>
                  </a:solidFill>
                  <a:latin typeface="Calibri"/>
                </a:rPr>
                <a:t>T18   T20     T22     T24    T26</a:t>
              </a:r>
              <a:endParaRPr dirty="0"/>
            </a:p>
          </p:txBody>
        </p:sp>
        <p:sp>
          <p:nvSpPr>
            <p:cNvPr id="13" name="CustomShape 7"/>
            <p:cNvSpPr/>
            <p:nvPr/>
          </p:nvSpPr>
          <p:spPr>
            <a:xfrm>
              <a:off x="6867198" y="3266075"/>
              <a:ext cx="1205280" cy="257760"/>
            </a:xfrm>
            <a:prstGeom prst="rect">
              <a:avLst/>
            </a:prstGeom>
            <a:noFill/>
            <a:ln>
              <a:noFill/>
            </a:ln>
          </p:spPr>
          <p:txBody>
            <a:bodyPr wrap="none" lIns="90000" tIns="45000" rIns="90000" bIns="45000"/>
            <a:lstStyle/>
            <a:p>
              <a:pPr>
                <a:lnSpc>
                  <a:spcPct val="100000"/>
                </a:lnSpc>
              </a:pPr>
              <a:r>
                <a:rPr lang="en-US" sz="1100" dirty="0">
                  <a:solidFill>
                    <a:srgbClr val="000000"/>
                  </a:solidFill>
                  <a:latin typeface="Calibri"/>
                </a:rPr>
                <a:t>T19    T21     T23     T25</a:t>
              </a:r>
              <a:endParaRPr dirty="0"/>
            </a:p>
          </p:txBody>
        </p:sp>
        <p:sp>
          <p:nvSpPr>
            <p:cNvPr id="14" name="CustomShape 8"/>
            <p:cNvSpPr/>
            <p:nvPr/>
          </p:nvSpPr>
          <p:spPr>
            <a:xfrm>
              <a:off x="1187640" y="3117035"/>
              <a:ext cx="1547640" cy="410400"/>
            </a:xfrm>
            <a:prstGeom prst="rect">
              <a:avLst/>
            </a:prstGeom>
            <a:noFill/>
            <a:ln w="9360">
              <a:solidFill>
                <a:srgbClr val="000000"/>
              </a:solidFill>
              <a:round/>
            </a:ln>
          </p:spPr>
        </p:sp>
        <p:sp>
          <p:nvSpPr>
            <p:cNvPr id="15" name="CustomShape 9"/>
            <p:cNvSpPr/>
            <p:nvPr/>
          </p:nvSpPr>
          <p:spPr>
            <a:xfrm>
              <a:off x="2736000" y="3121355"/>
              <a:ext cx="1547640" cy="410400"/>
            </a:xfrm>
            <a:prstGeom prst="rect">
              <a:avLst/>
            </a:prstGeom>
            <a:noFill/>
            <a:ln w="9360">
              <a:solidFill>
                <a:srgbClr val="000000"/>
              </a:solidFill>
              <a:round/>
            </a:ln>
          </p:spPr>
        </p:sp>
        <p:sp>
          <p:nvSpPr>
            <p:cNvPr id="17" name="CustomShape 10"/>
            <p:cNvSpPr/>
            <p:nvPr/>
          </p:nvSpPr>
          <p:spPr>
            <a:xfrm>
              <a:off x="6732360" y="3113795"/>
              <a:ext cx="1656000" cy="410400"/>
            </a:xfrm>
            <a:prstGeom prst="rect">
              <a:avLst/>
            </a:prstGeom>
            <a:noFill/>
            <a:ln w="9360">
              <a:solidFill>
                <a:srgbClr val="000000"/>
              </a:solidFill>
              <a:round/>
            </a:ln>
          </p:spPr>
        </p:sp>
      </p:grpSp>
      <p:sp>
        <p:nvSpPr>
          <p:cNvPr id="18" name="CustomShape 11"/>
          <p:cNvSpPr/>
          <p:nvPr/>
        </p:nvSpPr>
        <p:spPr>
          <a:xfrm>
            <a:off x="609600" y="4008236"/>
            <a:ext cx="8077200" cy="2284920"/>
          </a:xfrm>
          <a:prstGeom prst="rect">
            <a:avLst/>
          </a:prstGeom>
          <a:noFill/>
          <a:ln>
            <a:noFill/>
          </a:ln>
        </p:spPr>
        <p:txBody>
          <a:bodyPr lIns="90000" tIns="45000" rIns="90000" bIns="45000"/>
          <a:lstStyle/>
          <a:p>
            <a:pPr>
              <a:lnSpc>
                <a:spcPct val="100000"/>
              </a:lnSpc>
            </a:pPr>
            <a:r>
              <a:rPr lang="en-GB" sz="2400" dirty="0">
                <a:solidFill>
                  <a:srgbClr val="FF0000"/>
                </a:solidFill>
                <a:ea typeface="Calibri"/>
                <a:cs typeface="Times New Roman"/>
              </a:rPr>
              <a:t>Challenges:</a:t>
            </a:r>
          </a:p>
          <a:p>
            <a:pPr>
              <a:lnSpc>
                <a:spcPct val="100000"/>
              </a:lnSpc>
            </a:pPr>
            <a:endParaRPr lang="en-GB" sz="800" dirty="0">
              <a:solidFill>
                <a:srgbClr val="FF0000"/>
              </a:solidFill>
              <a:ea typeface="Calibri"/>
              <a:cs typeface="Times New Roman"/>
            </a:endParaRPr>
          </a:p>
          <a:p>
            <a:pPr>
              <a:lnSpc>
                <a:spcPct val="100000"/>
              </a:lnSpc>
              <a:buFont typeface="Arial"/>
              <a:buChar char="•"/>
            </a:pPr>
            <a:r>
              <a:rPr lang="en-GB" sz="2400" dirty="0">
                <a:solidFill>
                  <a:srgbClr val="FF0000"/>
                </a:solidFill>
                <a:ea typeface="Calibri"/>
                <a:cs typeface="Times New Roman"/>
              </a:rPr>
              <a:t> Accurate measure of gene expression AND alternative splicing</a:t>
            </a:r>
          </a:p>
          <a:p>
            <a:pPr>
              <a:lnSpc>
                <a:spcPct val="100000"/>
              </a:lnSpc>
              <a:buFont typeface="Arial"/>
              <a:buChar char="•"/>
            </a:pPr>
            <a:r>
              <a:rPr lang="en-GB" sz="2400" dirty="0">
                <a:solidFill>
                  <a:srgbClr val="FF0000"/>
                </a:solidFill>
                <a:ea typeface="Calibri"/>
                <a:cs typeface="Times New Roman"/>
              </a:rPr>
              <a:t> Time-series RNA-</a:t>
            </a:r>
            <a:r>
              <a:rPr lang="en-GB" sz="2400" dirty="0" err="1">
                <a:solidFill>
                  <a:srgbClr val="FF0000"/>
                </a:solidFill>
                <a:ea typeface="Calibri"/>
                <a:cs typeface="Times New Roman"/>
              </a:rPr>
              <a:t>seq</a:t>
            </a:r>
            <a:endParaRPr lang="en-GB" sz="2400" dirty="0">
              <a:solidFill>
                <a:srgbClr val="FF0000"/>
              </a:solidFill>
              <a:ea typeface="Calibri"/>
              <a:cs typeface="Times New Roman"/>
            </a:endParaRPr>
          </a:p>
          <a:p>
            <a:pPr>
              <a:lnSpc>
                <a:spcPct val="100000"/>
              </a:lnSpc>
              <a:buFont typeface="Arial"/>
              <a:buChar char="•"/>
            </a:pPr>
            <a:endParaRPr lang="en-GB" sz="2400" dirty="0">
              <a:solidFill>
                <a:srgbClr val="FF0000"/>
              </a:solidFill>
              <a:ea typeface="Calibri"/>
              <a:cs typeface="Times New Roman"/>
            </a:endParaRPr>
          </a:p>
          <a:p>
            <a:pPr>
              <a:lnSpc>
                <a:spcPct val="100000"/>
              </a:lnSpc>
            </a:pPr>
            <a:r>
              <a:rPr lang="en-GB" sz="2400" dirty="0">
                <a:solidFill>
                  <a:srgbClr val="FF0000"/>
                </a:solidFill>
                <a:ea typeface="Calibri"/>
                <a:cs typeface="Times New Roman"/>
              </a:rPr>
              <a:t>	Decided to use Sailfish/Salmon</a:t>
            </a:r>
          </a:p>
          <a:p>
            <a:pPr>
              <a:lnSpc>
                <a:spcPct val="100000"/>
              </a:lnSpc>
              <a:buFont typeface="Arial"/>
              <a:buChar char="•"/>
            </a:pPr>
            <a:endParaRPr lang="en-GB" sz="2400" dirty="0">
              <a:solidFill>
                <a:srgbClr val="FF0000"/>
              </a:solidFill>
              <a:ea typeface="Calibri"/>
              <a:cs typeface="Times New Roman"/>
            </a:endParaRPr>
          </a:p>
        </p:txBody>
      </p:sp>
      <p:sp>
        <p:nvSpPr>
          <p:cNvPr id="19" name="TextBox 18"/>
          <p:cNvSpPr txBox="1"/>
          <p:nvPr/>
        </p:nvSpPr>
        <p:spPr>
          <a:xfrm>
            <a:off x="2813202" y="3382073"/>
            <a:ext cx="1305999" cy="369332"/>
          </a:xfrm>
          <a:prstGeom prst="rect">
            <a:avLst/>
          </a:prstGeom>
          <a:noFill/>
        </p:spPr>
        <p:txBody>
          <a:bodyPr wrap="none" rtlCol="0">
            <a:spAutoFit/>
          </a:bodyPr>
          <a:lstStyle/>
          <a:p>
            <a:r>
              <a:rPr lang="en-GB" dirty="0"/>
              <a:t>“</a:t>
            </a:r>
            <a:r>
              <a:rPr lang="en-GB" dirty="0">
                <a:solidFill>
                  <a:srgbClr val="00B050"/>
                </a:solidFill>
              </a:rPr>
              <a:t>Transition</a:t>
            </a:r>
            <a:r>
              <a:rPr lang="en-GB" dirty="0"/>
              <a:t>”</a:t>
            </a:r>
          </a:p>
        </p:txBody>
      </p:sp>
      <p:sp>
        <p:nvSpPr>
          <p:cNvPr id="20" name="TextBox 19"/>
          <p:cNvSpPr txBox="1"/>
          <p:nvPr/>
        </p:nvSpPr>
        <p:spPr>
          <a:xfrm>
            <a:off x="6873352" y="3380473"/>
            <a:ext cx="1396601" cy="369332"/>
          </a:xfrm>
          <a:prstGeom prst="rect">
            <a:avLst/>
          </a:prstGeom>
          <a:noFill/>
        </p:spPr>
        <p:txBody>
          <a:bodyPr wrap="none" rtlCol="0">
            <a:spAutoFit/>
          </a:bodyPr>
          <a:lstStyle/>
          <a:p>
            <a:r>
              <a:rPr lang="en-GB" dirty="0"/>
              <a:t>“</a:t>
            </a:r>
            <a:r>
              <a:rPr lang="en-GB" dirty="0">
                <a:solidFill>
                  <a:srgbClr val="00B050"/>
                </a:solidFill>
              </a:rPr>
              <a:t>Acclimated</a:t>
            </a:r>
            <a:r>
              <a:rPr lang="en-GB" dirty="0"/>
              <a:t>”</a:t>
            </a:r>
          </a:p>
        </p:txBody>
      </p:sp>
      <p:sp>
        <p:nvSpPr>
          <p:cNvPr id="22" name="CustomShape 2"/>
          <p:cNvSpPr/>
          <p:nvPr/>
        </p:nvSpPr>
        <p:spPr>
          <a:xfrm>
            <a:off x="5743019" y="6369114"/>
            <a:ext cx="2337480" cy="516960"/>
          </a:xfrm>
          <a:prstGeom prst="rect">
            <a:avLst/>
          </a:prstGeom>
          <a:noFill/>
          <a:ln>
            <a:noFill/>
          </a:ln>
        </p:spPr>
        <p:txBody>
          <a:bodyPr wrap="none" lIns="90000" tIns="45000" rIns="90000" bIns="45000"/>
          <a:lstStyle/>
          <a:p>
            <a:pPr algn="ctr">
              <a:lnSpc>
                <a:spcPct val="100000"/>
              </a:lnSpc>
            </a:pPr>
            <a:r>
              <a:rPr lang="en-GB" sz="1600" dirty="0">
                <a:solidFill>
                  <a:schemeClr val="accent2"/>
                </a:solidFill>
                <a:latin typeface="Arial"/>
              </a:rPr>
              <a:t>John Brown and Hugh Nimmo (Glasgow)</a:t>
            </a:r>
            <a:endParaRPr lang="en-GB" sz="1600" dirty="0">
              <a:solidFill>
                <a:schemeClr val="accent2"/>
              </a:solidFill>
            </a:endParaRPr>
          </a:p>
        </p:txBody>
      </p:sp>
      <p:sp>
        <p:nvSpPr>
          <p:cNvPr id="21" name="Rectangle 20"/>
          <p:cNvSpPr/>
          <p:nvPr/>
        </p:nvSpPr>
        <p:spPr>
          <a:xfrm>
            <a:off x="76200" y="48323"/>
            <a:ext cx="9067800" cy="1200329"/>
          </a:xfrm>
          <a:prstGeom prst="rect">
            <a:avLst/>
          </a:prstGeom>
        </p:spPr>
        <p:txBody>
          <a:bodyPr wrap="square">
            <a:spAutoFit/>
          </a:bodyPr>
          <a:lstStyle/>
          <a:p>
            <a:pPr lvl="0" algn="ctr"/>
            <a:r>
              <a:rPr lang="en-GB" sz="3600" dirty="0">
                <a:solidFill>
                  <a:srgbClr val="1F497D"/>
                </a:solidFill>
              </a:rPr>
              <a:t>RNA-</a:t>
            </a:r>
            <a:r>
              <a:rPr lang="en-GB" sz="3600" dirty="0" err="1">
                <a:solidFill>
                  <a:srgbClr val="1F497D"/>
                </a:solidFill>
              </a:rPr>
              <a:t>seq</a:t>
            </a:r>
            <a:r>
              <a:rPr lang="en-GB" sz="3600" dirty="0">
                <a:solidFill>
                  <a:srgbClr val="1F497D"/>
                </a:solidFill>
              </a:rPr>
              <a:t> time-course of cold response in Arabidopsis</a:t>
            </a:r>
          </a:p>
        </p:txBody>
      </p:sp>
      <p:cxnSp>
        <p:nvCxnSpPr>
          <p:cNvPr id="5" name="Straight Arrow Connector 4"/>
          <p:cNvCxnSpPr/>
          <p:nvPr/>
        </p:nvCxnSpPr>
        <p:spPr>
          <a:xfrm>
            <a:off x="2971800" y="3903805"/>
            <a:ext cx="5257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21549" y="3534473"/>
            <a:ext cx="1758302" cy="369332"/>
          </a:xfrm>
          <a:prstGeom prst="rect">
            <a:avLst/>
          </a:prstGeom>
          <a:noFill/>
        </p:spPr>
        <p:txBody>
          <a:bodyPr wrap="none" rtlCol="0">
            <a:spAutoFit/>
          </a:bodyPr>
          <a:lstStyle/>
          <a:p>
            <a:r>
              <a:rPr lang="en-GB" dirty="0">
                <a:solidFill>
                  <a:srgbClr val="0070C0"/>
                </a:solidFill>
              </a:rPr>
              <a:t>Cold Acclimation</a:t>
            </a:r>
          </a:p>
        </p:txBody>
      </p:sp>
      <p:cxnSp>
        <p:nvCxnSpPr>
          <p:cNvPr id="8" name="Straight Arrow Connector 7"/>
          <p:cNvCxnSpPr/>
          <p:nvPr/>
        </p:nvCxnSpPr>
        <p:spPr>
          <a:xfrm>
            <a:off x="1122606" y="5837380"/>
            <a:ext cx="38736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619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a:spLocks/>
          </p:cNvSpPr>
          <p:nvPr/>
        </p:nvSpPr>
        <p:spPr>
          <a:xfrm>
            <a:off x="419312" y="203076"/>
            <a:ext cx="7962688"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dirty="0">
                <a:solidFill>
                  <a:schemeClr val="tx2"/>
                </a:solidFill>
              </a:rPr>
              <a:t>Improving the accuracy of RNA-</a:t>
            </a:r>
            <a:r>
              <a:rPr lang="en-GB" sz="3600" dirty="0" err="1">
                <a:solidFill>
                  <a:schemeClr val="tx2"/>
                </a:solidFill>
              </a:rPr>
              <a:t>seq</a:t>
            </a:r>
            <a:r>
              <a:rPr lang="en-GB" sz="3600" dirty="0">
                <a:solidFill>
                  <a:schemeClr val="tx2"/>
                </a:solidFill>
              </a:rPr>
              <a:t> </a:t>
            </a:r>
          </a:p>
          <a:p>
            <a:pPr algn="ctr"/>
            <a:r>
              <a:rPr lang="en-GB" sz="3600" dirty="0">
                <a:solidFill>
                  <a:schemeClr val="tx2"/>
                </a:solidFill>
              </a:rPr>
              <a:t>–Reference Transcript Dataset (RTD)</a:t>
            </a:r>
          </a:p>
        </p:txBody>
      </p:sp>
      <p:grpSp>
        <p:nvGrpSpPr>
          <p:cNvPr id="12" name="Group 11"/>
          <p:cNvGrpSpPr/>
          <p:nvPr/>
        </p:nvGrpSpPr>
        <p:grpSpPr>
          <a:xfrm>
            <a:off x="134346" y="1972400"/>
            <a:ext cx="8794657" cy="3302811"/>
            <a:chOff x="134346" y="1972400"/>
            <a:chExt cx="8794657" cy="3302811"/>
          </a:xfrm>
        </p:grpSpPr>
        <p:sp>
          <p:nvSpPr>
            <p:cNvPr id="5" name="燕尾形 65"/>
            <p:cNvSpPr/>
            <p:nvPr/>
          </p:nvSpPr>
          <p:spPr>
            <a:xfrm>
              <a:off x="1596113"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sp>
          <p:nvSpPr>
            <p:cNvPr id="7" name="燕尾形 67"/>
            <p:cNvSpPr/>
            <p:nvPr/>
          </p:nvSpPr>
          <p:spPr>
            <a:xfrm>
              <a:off x="137951"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cxnSp>
          <p:nvCxnSpPr>
            <p:cNvPr id="8" name="直接连接符 68"/>
            <p:cNvCxnSpPr/>
            <p:nvPr/>
          </p:nvCxnSpPr>
          <p:spPr>
            <a:xfrm>
              <a:off x="609201" y="3001748"/>
              <a:ext cx="0" cy="544404"/>
            </a:xfrm>
            <a:prstGeom prst="line">
              <a:avLst/>
            </a:prstGeom>
            <a:noFill/>
            <a:ln w="9525" cap="flat" cmpd="sng" algn="ctr">
              <a:solidFill>
                <a:sysClr val="windowText" lastClr="000000"/>
              </a:solidFill>
              <a:prstDash val="solid"/>
              <a:headEnd type="oval" w="med" len="med"/>
              <a:tailEnd type="oval" w="med" len="med"/>
            </a:ln>
            <a:effectLst/>
          </p:spPr>
        </p:cxnSp>
        <p:sp>
          <p:nvSpPr>
            <p:cNvPr id="9" name="燕尾形 69"/>
            <p:cNvSpPr/>
            <p:nvPr/>
          </p:nvSpPr>
          <p:spPr>
            <a:xfrm>
              <a:off x="3054275"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sp>
          <p:nvSpPr>
            <p:cNvPr id="10" name="燕尾形 70"/>
            <p:cNvSpPr/>
            <p:nvPr/>
          </p:nvSpPr>
          <p:spPr>
            <a:xfrm>
              <a:off x="4512437"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cxnSp>
          <p:nvCxnSpPr>
            <p:cNvPr id="17" name="直接连接符 86"/>
            <p:cNvCxnSpPr/>
            <p:nvPr/>
          </p:nvCxnSpPr>
          <p:spPr>
            <a:xfrm flipH="1">
              <a:off x="1396900" y="2983984"/>
              <a:ext cx="12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22" name="标题 11"/>
            <p:cNvSpPr txBox="1">
              <a:spLocks/>
            </p:cNvSpPr>
            <p:nvPr/>
          </p:nvSpPr>
          <p:spPr>
            <a:xfrm>
              <a:off x="134346" y="2393083"/>
              <a:ext cx="932454" cy="60866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zh-CN" sz="1400" dirty="0">
                  <a:solidFill>
                    <a:prstClr val="black"/>
                  </a:solidFill>
                  <a:latin typeface="Arial" panose="020B0604020202020204" pitchFamily="34" charset="0"/>
                  <a:ea typeface="微软雅黑" panose="020B0503020204020204" pitchFamily="34" charset="-122"/>
                  <a:cs typeface="Arial" panose="020B0604020202020204" pitchFamily="34" charset="0"/>
                </a:rPr>
                <a:t>TAIR10</a:t>
              </a:r>
            </a:p>
            <a:p>
              <a:pPr algn="l"/>
              <a:r>
                <a:rPr lang="en-GB" altLang="zh-CN" sz="1400" i="1" dirty="0">
                  <a:solidFill>
                    <a:prstClr val="black"/>
                  </a:solidFill>
                  <a:latin typeface="Arial" panose="020B0604020202020204" pitchFamily="34" charset="0"/>
                  <a:ea typeface="微软雅黑" panose="020B0503020204020204" pitchFamily="34" charset="-122"/>
                  <a:cs typeface="Arial" panose="020B0604020202020204" pitchFamily="34" charset="0"/>
                </a:rPr>
                <a:t>/Marquez, et al </a:t>
              </a:r>
            </a:p>
            <a:p>
              <a:pPr algn="l"/>
              <a:endParaRPr lang="zh-CN" altLang="en-US" sz="140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5" name="燕尾形 65"/>
            <p:cNvSpPr/>
            <p:nvPr/>
          </p:nvSpPr>
          <p:spPr>
            <a:xfrm>
              <a:off x="7416835" y="3400074"/>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sp>
          <p:nvSpPr>
            <p:cNvPr id="26" name="燕尾形 67"/>
            <p:cNvSpPr/>
            <p:nvPr/>
          </p:nvSpPr>
          <p:spPr>
            <a:xfrm>
              <a:off x="5970599" y="3400074"/>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cxnSp>
          <p:nvCxnSpPr>
            <p:cNvPr id="6" name="直接连接符 66"/>
            <p:cNvCxnSpPr/>
            <p:nvPr/>
          </p:nvCxnSpPr>
          <p:spPr>
            <a:xfrm flipH="1" flipV="1">
              <a:off x="776150" y="3569322"/>
              <a:ext cx="1" cy="582892"/>
            </a:xfrm>
            <a:prstGeom prst="line">
              <a:avLst/>
            </a:prstGeom>
            <a:noFill/>
            <a:ln w="9525" cap="flat" cmpd="sng" algn="ctr">
              <a:solidFill>
                <a:sysClr val="windowText" lastClr="000000"/>
              </a:solidFill>
              <a:prstDash val="solid"/>
              <a:headEnd type="oval" w="med" len="med"/>
              <a:tailEnd type="oval" w="med" len="med"/>
            </a:ln>
            <a:effectLst/>
          </p:spPr>
        </p:cxnSp>
        <p:sp>
          <p:nvSpPr>
            <p:cNvPr id="27" name="TextBox 26"/>
            <p:cNvSpPr txBox="1"/>
            <p:nvPr/>
          </p:nvSpPr>
          <p:spPr>
            <a:xfrm>
              <a:off x="339265" y="4166486"/>
              <a:ext cx="1158972"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Generated</a:t>
              </a:r>
            </a:p>
            <a:p>
              <a:r>
                <a:rPr lang="en-GB" sz="1400" dirty="0">
                  <a:latin typeface="Arial" panose="020B0604020202020204" pitchFamily="34" charset="0"/>
                  <a:cs typeface="Arial" panose="020B0604020202020204" pitchFamily="34" charset="0"/>
                </a:rPr>
                <a:t>HR RT-PCR</a:t>
              </a:r>
            </a:p>
            <a:p>
              <a:r>
                <a:rPr lang="en-GB" sz="1400" dirty="0">
                  <a:latin typeface="Arial" panose="020B0604020202020204" pitchFamily="34" charset="0"/>
                  <a:cs typeface="Arial" panose="020B0604020202020204" pitchFamily="34" charset="0"/>
                </a:rPr>
                <a:t>AS data</a:t>
              </a:r>
            </a:p>
          </p:txBody>
        </p:sp>
        <p:cxnSp>
          <p:nvCxnSpPr>
            <p:cNvPr id="28" name="直接连接符 86"/>
            <p:cNvCxnSpPr/>
            <p:nvPr/>
          </p:nvCxnSpPr>
          <p:spPr>
            <a:xfrm flipH="1">
              <a:off x="2191040" y="3541911"/>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29" name="直接连接符 86"/>
            <p:cNvCxnSpPr/>
            <p:nvPr/>
          </p:nvCxnSpPr>
          <p:spPr>
            <a:xfrm flipH="1">
              <a:off x="2775457" y="2985315"/>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0" name="直接连接符 86"/>
            <p:cNvCxnSpPr/>
            <p:nvPr/>
          </p:nvCxnSpPr>
          <p:spPr>
            <a:xfrm flipH="1">
              <a:off x="4004923" y="2986646"/>
              <a:ext cx="12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31" name="TextBox 30"/>
            <p:cNvSpPr txBox="1"/>
            <p:nvPr/>
          </p:nvSpPr>
          <p:spPr>
            <a:xfrm>
              <a:off x="1165864" y="2187154"/>
              <a:ext cx="990977"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Optimise </a:t>
              </a:r>
            </a:p>
            <a:p>
              <a:r>
                <a:rPr lang="en-GB" sz="1400" dirty="0">
                  <a:latin typeface="Arial" panose="020B0604020202020204" pitchFamily="34" charset="0"/>
                  <a:cs typeface="Arial" panose="020B0604020202020204" pitchFamily="34" charset="0"/>
                </a:rPr>
                <a:t>assembly/</a:t>
              </a:r>
            </a:p>
            <a:p>
              <a:r>
                <a:rPr lang="en-GB" sz="1400" dirty="0">
                  <a:latin typeface="Arial" panose="020B0604020202020204" pitchFamily="34" charset="0"/>
                  <a:cs typeface="Arial" panose="020B0604020202020204" pitchFamily="34" charset="0"/>
                </a:rPr>
                <a:t>merge </a:t>
              </a:r>
            </a:p>
          </p:txBody>
        </p:sp>
        <p:cxnSp>
          <p:nvCxnSpPr>
            <p:cNvPr id="32" name="直接连接符 86"/>
            <p:cNvCxnSpPr/>
            <p:nvPr/>
          </p:nvCxnSpPr>
          <p:spPr>
            <a:xfrm flipH="1">
              <a:off x="3414542" y="3536078"/>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3" name="直接连接符 86"/>
            <p:cNvCxnSpPr/>
            <p:nvPr/>
          </p:nvCxnSpPr>
          <p:spPr>
            <a:xfrm flipH="1">
              <a:off x="4815958" y="3536081"/>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4" name="直接连接符 86"/>
            <p:cNvCxnSpPr/>
            <p:nvPr/>
          </p:nvCxnSpPr>
          <p:spPr>
            <a:xfrm flipH="1">
              <a:off x="5454668" y="2983984"/>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5" name="直接连接符 86"/>
            <p:cNvCxnSpPr/>
            <p:nvPr/>
          </p:nvCxnSpPr>
          <p:spPr>
            <a:xfrm flipH="1">
              <a:off x="6313622" y="2970634"/>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6" name="直接连接符 86"/>
            <p:cNvCxnSpPr/>
            <p:nvPr/>
          </p:nvCxnSpPr>
          <p:spPr>
            <a:xfrm flipH="1">
              <a:off x="6367204" y="3523421"/>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7" name="直接连接符 86"/>
            <p:cNvCxnSpPr/>
            <p:nvPr/>
          </p:nvCxnSpPr>
          <p:spPr>
            <a:xfrm flipH="1">
              <a:off x="8236268" y="3566223"/>
              <a:ext cx="12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38" name="TextBox 37"/>
            <p:cNvSpPr txBox="1"/>
            <p:nvPr/>
          </p:nvSpPr>
          <p:spPr>
            <a:xfrm>
              <a:off x="1859723" y="4152214"/>
              <a:ext cx="883512" cy="369332"/>
            </a:xfrm>
            <a:prstGeom prst="rect">
              <a:avLst/>
            </a:prstGeom>
            <a:noFill/>
            <a:ln w="28575">
              <a:solidFill>
                <a:srgbClr val="C00000"/>
              </a:solidFill>
            </a:ln>
          </p:spPr>
          <p:txBody>
            <a:bodyPr wrap="none" rtlCol="0">
              <a:spAutoFit/>
            </a:bodyPr>
            <a:lstStyle/>
            <a:p>
              <a:r>
                <a:rPr lang="en-GB" dirty="0"/>
                <a:t>AtRTD1</a:t>
              </a:r>
            </a:p>
          </p:txBody>
        </p:sp>
        <p:sp>
          <p:nvSpPr>
            <p:cNvPr id="39" name="TextBox 38"/>
            <p:cNvSpPr txBox="1"/>
            <p:nvPr/>
          </p:nvSpPr>
          <p:spPr>
            <a:xfrm>
              <a:off x="2405530" y="2402598"/>
              <a:ext cx="1090363" cy="523220"/>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Release of </a:t>
              </a:r>
            </a:p>
            <a:p>
              <a:r>
                <a:rPr lang="en-GB" sz="1400" dirty="0">
                  <a:latin typeface="Arial" panose="020B0604020202020204" pitchFamily="34" charset="0"/>
                  <a:cs typeface="Arial" panose="020B0604020202020204" pitchFamily="34" charset="0"/>
                </a:rPr>
                <a:t>Araport11</a:t>
              </a:r>
            </a:p>
          </p:txBody>
        </p:sp>
        <p:sp>
          <p:nvSpPr>
            <p:cNvPr id="40" name="TextBox 39"/>
            <p:cNvSpPr txBox="1"/>
            <p:nvPr/>
          </p:nvSpPr>
          <p:spPr>
            <a:xfrm>
              <a:off x="3005592" y="4105660"/>
              <a:ext cx="1095172" cy="1169551"/>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Assembled</a:t>
              </a:r>
            </a:p>
            <a:p>
              <a:r>
                <a:rPr lang="en-GB" sz="1400" dirty="0">
                  <a:latin typeface="Arial" panose="020B0604020202020204" pitchFamily="34" charset="0"/>
                  <a:cs typeface="Arial" panose="020B0604020202020204" pitchFamily="34" charset="0"/>
                </a:rPr>
                <a:t>&gt;9.5 billion </a:t>
              </a:r>
            </a:p>
            <a:p>
              <a:r>
                <a:rPr lang="en-GB" sz="1400" dirty="0">
                  <a:latin typeface="Arial" panose="020B0604020202020204" pitchFamily="34" charset="0"/>
                  <a:cs typeface="Arial" panose="020B0604020202020204" pitchFamily="34" charset="0"/>
                </a:rPr>
                <a:t>paired-end </a:t>
              </a:r>
            </a:p>
            <a:p>
              <a:r>
                <a:rPr lang="en-GB" sz="1400" dirty="0">
                  <a:latin typeface="Arial" panose="020B0604020202020204" pitchFamily="34" charset="0"/>
                  <a:cs typeface="Arial" panose="020B0604020202020204" pitchFamily="34" charset="0"/>
                </a:rPr>
                <a:t>reads </a:t>
              </a:r>
            </a:p>
            <a:p>
              <a:endParaRPr lang="en-GB" sz="1400" dirty="0">
                <a:latin typeface="Arial" panose="020B0604020202020204" pitchFamily="34" charset="0"/>
                <a:cs typeface="Arial" panose="020B0604020202020204" pitchFamily="34" charset="0"/>
              </a:endParaRPr>
            </a:p>
          </p:txBody>
        </p:sp>
        <p:sp>
          <p:nvSpPr>
            <p:cNvPr id="41" name="TextBox 40"/>
            <p:cNvSpPr txBox="1"/>
            <p:nvPr/>
          </p:nvSpPr>
          <p:spPr>
            <a:xfrm>
              <a:off x="3613385" y="2237933"/>
              <a:ext cx="792205"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Quality </a:t>
              </a:r>
            </a:p>
            <a:p>
              <a:r>
                <a:rPr lang="en-GB" sz="1400" dirty="0">
                  <a:latin typeface="Arial" panose="020B0604020202020204" pitchFamily="34" charset="0"/>
                  <a:cs typeface="Arial" panose="020B0604020202020204" pitchFamily="34" charset="0"/>
                </a:rPr>
                <a:t>control </a:t>
              </a:r>
            </a:p>
            <a:p>
              <a:r>
                <a:rPr lang="en-GB" sz="1400" dirty="0">
                  <a:latin typeface="Arial" panose="020B0604020202020204" pitchFamily="34" charset="0"/>
                  <a:cs typeface="Arial" panose="020B0604020202020204" pitchFamily="34" charset="0"/>
                </a:rPr>
                <a:t>filters</a:t>
              </a:r>
            </a:p>
          </p:txBody>
        </p:sp>
        <p:sp>
          <p:nvSpPr>
            <p:cNvPr id="42" name="TextBox 41"/>
            <p:cNvSpPr txBox="1"/>
            <p:nvPr/>
          </p:nvSpPr>
          <p:spPr>
            <a:xfrm>
              <a:off x="5133115" y="2188094"/>
              <a:ext cx="813043"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Solve </a:t>
              </a:r>
            </a:p>
            <a:p>
              <a:r>
                <a:rPr lang="en-GB" sz="1400" dirty="0">
                  <a:latin typeface="Arial" panose="020B0604020202020204" pitchFamily="34" charset="0"/>
                  <a:cs typeface="Arial" panose="020B0604020202020204" pitchFamily="34" charset="0"/>
                </a:rPr>
                <a:t>Specific</a:t>
              </a:r>
            </a:p>
            <a:p>
              <a:r>
                <a:rPr lang="en-GB" sz="1400" dirty="0">
                  <a:latin typeface="Arial" panose="020B0604020202020204" pitchFamily="34" charset="0"/>
                  <a:cs typeface="Arial" panose="020B0604020202020204" pitchFamily="34" charset="0"/>
                </a:rPr>
                <a:t> issues</a:t>
              </a:r>
            </a:p>
          </p:txBody>
        </p:sp>
        <p:sp>
          <p:nvSpPr>
            <p:cNvPr id="43" name="TextBox 42"/>
            <p:cNvSpPr txBox="1"/>
            <p:nvPr/>
          </p:nvSpPr>
          <p:spPr>
            <a:xfrm>
              <a:off x="4323149" y="4105660"/>
              <a:ext cx="1088760" cy="523220"/>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Incorporate</a:t>
              </a:r>
            </a:p>
            <a:p>
              <a:r>
                <a:rPr lang="en-GB" sz="1400" dirty="0">
                  <a:latin typeface="Arial" panose="020B0604020202020204" pitchFamily="34" charset="0"/>
                  <a:cs typeface="Arial" panose="020B0604020202020204" pitchFamily="34" charset="0"/>
                </a:rPr>
                <a:t>Araport11</a:t>
              </a:r>
            </a:p>
          </p:txBody>
        </p:sp>
        <p:sp>
          <p:nvSpPr>
            <p:cNvPr id="44" name="TextBox 43"/>
            <p:cNvSpPr txBox="1"/>
            <p:nvPr/>
          </p:nvSpPr>
          <p:spPr>
            <a:xfrm>
              <a:off x="5982305" y="2490739"/>
              <a:ext cx="883512" cy="369332"/>
            </a:xfrm>
            <a:prstGeom prst="rect">
              <a:avLst/>
            </a:prstGeom>
            <a:noFill/>
            <a:ln w="28575">
              <a:solidFill>
                <a:srgbClr val="C00000"/>
              </a:solidFill>
            </a:ln>
          </p:spPr>
          <p:txBody>
            <a:bodyPr wrap="none" rtlCol="0">
              <a:spAutoFit/>
            </a:bodyPr>
            <a:lstStyle/>
            <a:p>
              <a:r>
                <a:rPr lang="en-GB" dirty="0"/>
                <a:t>AtRTD2</a:t>
              </a:r>
            </a:p>
          </p:txBody>
        </p:sp>
        <p:sp>
          <p:nvSpPr>
            <p:cNvPr id="45" name="TextBox 44"/>
            <p:cNvSpPr txBox="1"/>
            <p:nvPr/>
          </p:nvSpPr>
          <p:spPr>
            <a:xfrm>
              <a:off x="2104471" y="4520742"/>
              <a:ext cx="498855" cy="276999"/>
            </a:xfrm>
            <a:prstGeom prst="rect">
              <a:avLst/>
            </a:prstGeom>
            <a:noFill/>
          </p:spPr>
          <p:txBody>
            <a:bodyPr wrap="none" rtlCol="0">
              <a:spAutoFit/>
            </a:bodyPr>
            <a:lstStyle/>
            <a:p>
              <a:r>
                <a:rPr lang="en-GB" sz="1200" dirty="0"/>
                <a:t>2015</a:t>
              </a:r>
            </a:p>
          </p:txBody>
        </p:sp>
        <p:sp>
          <p:nvSpPr>
            <p:cNvPr id="46" name="TextBox 45"/>
            <p:cNvSpPr txBox="1"/>
            <p:nvPr/>
          </p:nvSpPr>
          <p:spPr>
            <a:xfrm>
              <a:off x="2775263" y="2832135"/>
              <a:ext cx="498855" cy="276999"/>
            </a:xfrm>
            <a:prstGeom prst="rect">
              <a:avLst/>
            </a:prstGeom>
            <a:noFill/>
          </p:spPr>
          <p:txBody>
            <a:bodyPr wrap="none" rtlCol="0">
              <a:spAutoFit/>
            </a:bodyPr>
            <a:lstStyle/>
            <a:p>
              <a:r>
                <a:rPr lang="en-GB" sz="1200" dirty="0"/>
                <a:t>2015</a:t>
              </a:r>
            </a:p>
          </p:txBody>
        </p:sp>
        <p:sp>
          <p:nvSpPr>
            <p:cNvPr id="47" name="TextBox 46"/>
            <p:cNvSpPr txBox="1"/>
            <p:nvPr/>
          </p:nvSpPr>
          <p:spPr>
            <a:xfrm>
              <a:off x="6313623" y="2900442"/>
              <a:ext cx="498855" cy="276999"/>
            </a:xfrm>
            <a:prstGeom prst="rect">
              <a:avLst/>
            </a:prstGeom>
            <a:noFill/>
          </p:spPr>
          <p:txBody>
            <a:bodyPr wrap="none" rtlCol="0">
              <a:spAutoFit/>
            </a:bodyPr>
            <a:lstStyle/>
            <a:p>
              <a:r>
                <a:rPr lang="en-GB" sz="1200" dirty="0"/>
                <a:t>2017</a:t>
              </a:r>
            </a:p>
          </p:txBody>
        </p:sp>
        <p:sp>
          <p:nvSpPr>
            <p:cNvPr id="48" name="TextBox 47"/>
            <p:cNvSpPr txBox="1"/>
            <p:nvPr/>
          </p:nvSpPr>
          <p:spPr>
            <a:xfrm>
              <a:off x="5797794" y="4173617"/>
              <a:ext cx="1548501" cy="369332"/>
            </a:xfrm>
            <a:prstGeom prst="rect">
              <a:avLst/>
            </a:prstGeom>
            <a:noFill/>
            <a:ln w="28575">
              <a:solidFill>
                <a:srgbClr val="C00000"/>
              </a:solidFill>
            </a:ln>
          </p:spPr>
          <p:txBody>
            <a:bodyPr wrap="none" rtlCol="0">
              <a:spAutoFit/>
            </a:bodyPr>
            <a:lstStyle/>
            <a:p>
              <a:r>
                <a:rPr lang="en-GB" dirty="0"/>
                <a:t>AtRTD2-QUASI</a:t>
              </a:r>
            </a:p>
          </p:txBody>
        </p:sp>
        <p:sp>
          <p:nvSpPr>
            <p:cNvPr id="49" name="TextBox 48"/>
            <p:cNvSpPr txBox="1"/>
            <p:nvPr/>
          </p:nvSpPr>
          <p:spPr>
            <a:xfrm>
              <a:off x="7553709" y="4197470"/>
              <a:ext cx="1365117" cy="523220"/>
            </a:xfrm>
            <a:prstGeom prst="rect">
              <a:avLst/>
            </a:prstGeom>
            <a:noFill/>
            <a:ln w="28575">
              <a:solidFill>
                <a:srgbClr val="00B050"/>
              </a:solidFill>
            </a:ln>
          </p:spPr>
          <p:txBody>
            <a:bodyPr wrap="none" rtlCol="0">
              <a:spAutoFit/>
            </a:bodyPr>
            <a:lstStyle/>
            <a:p>
              <a:pPr algn="ctr"/>
              <a:r>
                <a:rPr lang="en-GB" sz="1400" dirty="0">
                  <a:latin typeface="Arial" panose="020B0604020202020204" pitchFamily="34" charset="0"/>
                  <a:cs typeface="Arial" panose="020B0604020202020204" pitchFamily="34" charset="0"/>
                </a:rPr>
                <a:t>Analysis of </a:t>
              </a:r>
            </a:p>
            <a:p>
              <a:r>
                <a:rPr lang="en-GB" sz="1400" dirty="0">
                  <a:latin typeface="Arial" panose="020B0604020202020204" pitchFamily="34" charset="0"/>
                  <a:cs typeface="Arial" panose="020B0604020202020204" pitchFamily="34" charset="0"/>
                </a:rPr>
                <a:t>RNA-</a:t>
              </a:r>
              <a:r>
                <a:rPr lang="en-GB" sz="1400" dirty="0" err="1">
                  <a:latin typeface="Arial" panose="020B0604020202020204" pitchFamily="34" charset="0"/>
                  <a:cs typeface="Arial" panose="020B0604020202020204" pitchFamily="34" charset="0"/>
                </a:rPr>
                <a:t>seq</a:t>
              </a:r>
              <a:r>
                <a:rPr lang="en-GB" sz="1400" dirty="0">
                  <a:latin typeface="Arial" panose="020B0604020202020204" pitchFamily="34" charset="0"/>
                  <a:cs typeface="Arial" panose="020B0604020202020204" pitchFamily="34" charset="0"/>
                </a:rPr>
                <a:t> data</a:t>
              </a:r>
            </a:p>
          </p:txBody>
        </p:sp>
        <p:sp>
          <p:nvSpPr>
            <p:cNvPr id="52" name="TextBox 51"/>
            <p:cNvSpPr txBox="1"/>
            <p:nvPr/>
          </p:nvSpPr>
          <p:spPr>
            <a:xfrm>
              <a:off x="169885" y="3688106"/>
              <a:ext cx="498855" cy="276999"/>
            </a:xfrm>
            <a:prstGeom prst="rect">
              <a:avLst/>
            </a:prstGeom>
            <a:noFill/>
          </p:spPr>
          <p:txBody>
            <a:bodyPr wrap="none" rtlCol="0">
              <a:spAutoFit/>
            </a:bodyPr>
            <a:lstStyle/>
            <a:p>
              <a:r>
                <a:rPr lang="en-GB" sz="1200" dirty="0"/>
                <a:t>2014</a:t>
              </a:r>
            </a:p>
          </p:txBody>
        </p:sp>
        <p:sp>
          <p:nvSpPr>
            <p:cNvPr id="53" name="标题 11"/>
            <p:cNvSpPr txBox="1">
              <a:spLocks/>
            </p:cNvSpPr>
            <p:nvPr/>
          </p:nvSpPr>
          <p:spPr>
            <a:xfrm>
              <a:off x="6806193" y="1972400"/>
              <a:ext cx="1270075" cy="99823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400" i="1" dirty="0">
                  <a:solidFill>
                    <a:prstClr val="black"/>
                  </a:solidFill>
                  <a:latin typeface="Arial" panose="020B0604020202020204" pitchFamily="34" charset="0"/>
                  <a:ea typeface="微软雅黑" panose="020B0503020204020204" pitchFamily="34" charset="-122"/>
                  <a:cs typeface="Arial" panose="020B0604020202020204" pitchFamily="34" charset="0"/>
                </a:rPr>
                <a:t>Salmon</a:t>
              </a:r>
            </a:p>
            <a:p>
              <a:pPr algn="l"/>
              <a:r>
                <a:rPr lang="en-US" altLang="zh-CN" sz="1400" dirty="0">
                  <a:solidFill>
                    <a:prstClr val="black"/>
                  </a:solidFill>
                  <a:latin typeface="Arial" panose="020B0604020202020204" pitchFamily="34" charset="0"/>
                  <a:ea typeface="微软雅黑" panose="020B0503020204020204" pitchFamily="34" charset="-122"/>
                  <a:cs typeface="Arial" panose="020B0604020202020204" pitchFamily="34" charset="0"/>
                </a:rPr>
                <a:t>Accurate transcript quantification</a:t>
              </a:r>
            </a:p>
          </p:txBody>
        </p:sp>
        <p:cxnSp>
          <p:nvCxnSpPr>
            <p:cNvPr id="54" name="直接连接符 86"/>
            <p:cNvCxnSpPr/>
            <p:nvPr/>
          </p:nvCxnSpPr>
          <p:spPr>
            <a:xfrm flipH="1">
              <a:off x="7238745" y="2983984"/>
              <a:ext cx="1200" cy="539437"/>
            </a:xfrm>
            <a:prstGeom prst="line">
              <a:avLst/>
            </a:prstGeom>
            <a:noFill/>
            <a:ln w="9525" cap="flat" cmpd="sng" algn="ctr">
              <a:solidFill>
                <a:sysClr val="windowText" lastClr="000000"/>
              </a:solidFill>
              <a:prstDash val="solid"/>
              <a:headEnd type="oval" w="med" len="med"/>
              <a:tailEnd type="oval" w="med" len="med"/>
            </a:ln>
            <a:effectLst/>
          </p:spPr>
        </p:cxnSp>
      </p:grpSp>
    </p:spTree>
    <p:extLst>
      <p:ext uri="{BB962C8B-B14F-4D97-AF65-F5344CB8AC3E}">
        <p14:creationId xmlns:p14="http://schemas.microsoft.com/office/powerpoint/2010/main" val="1329259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a:spLocks/>
          </p:cNvSpPr>
          <p:nvPr/>
        </p:nvSpPr>
        <p:spPr>
          <a:xfrm>
            <a:off x="419312" y="203076"/>
            <a:ext cx="7962688"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dirty="0">
                <a:solidFill>
                  <a:schemeClr val="tx2"/>
                </a:solidFill>
              </a:rPr>
              <a:t>Improving the accuracy of RNA-</a:t>
            </a:r>
            <a:r>
              <a:rPr lang="en-GB" sz="3600" dirty="0" err="1">
                <a:solidFill>
                  <a:schemeClr val="tx2"/>
                </a:solidFill>
              </a:rPr>
              <a:t>seq</a:t>
            </a:r>
            <a:r>
              <a:rPr lang="en-GB" sz="3600" dirty="0">
                <a:solidFill>
                  <a:schemeClr val="tx2"/>
                </a:solidFill>
              </a:rPr>
              <a:t> </a:t>
            </a:r>
          </a:p>
          <a:p>
            <a:pPr algn="ctr"/>
            <a:r>
              <a:rPr lang="en-GB" sz="3600" dirty="0">
                <a:solidFill>
                  <a:schemeClr val="tx2"/>
                </a:solidFill>
              </a:rPr>
              <a:t>–Reference Transcript Dataset (RTD)</a:t>
            </a:r>
          </a:p>
        </p:txBody>
      </p:sp>
      <p:grpSp>
        <p:nvGrpSpPr>
          <p:cNvPr id="12" name="Group 11"/>
          <p:cNvGrpSpPr/>
          <p:nvPr/>
        </p:nvGrpSpPr>
        <p:grpSpPr>
          <a:xfrm>
            <a:off x="134346" y="1448636"/>
            <a:ext cx="8794657" cy="3826575"/>
            <a:chOff x="134346" y="1448636"/>
            <a:chExt cx="8794657" cy="3826575"/>
          </a:xfrm>
        </p:grpSpPr>
        <p:sp>
          <p:nvSpPr>
            <p:cNvPr id="5" name="燕尾形 65"/>
            <p:cNvSpPr/>
            <p:nvPr/>
          </p:nvSpPr>
          <p:spPr>
            <a:xfrm>
              <a:off x="1596113"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sp>
          <p:nvSpPr>
            <p:cNvPr id="7" name="燕尾形 67"/>
            <p:cNvSpPr/>
            <p:nvPr/>
          </p:nvSpPr>
          <p:spPr>
            <a:xfrm>
              <a:off x="137951"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cxnSp>
          <p:nvCxnSpPr>
            <p:cNvPr id="8" name="直接连接符 68"/>
            <p:cNvCxnSpPr/>
            <p:nvPr/>
          </p:nvCxnSpPr>
          <p:spPr>
            <a:xfrm>
              <a:off x="609201" y="3001748"/>
              <a:ext cx="0" cy="544404"/>
            </a:xfrm>
            <a:prstGeom prst="line">
              <a:avLst/>
            </a:prstGeom>
            <a:noFill/>
            <a:ln w="9525" cap="flat" cmpd="sng" algn="ctr">
              <a:solidFill>
                <a:sysClr val="windowText" lastClr="000000"/>
              </a:solidFill>
              <a:prstDash val="solid"/>
              <a:headEnd type="oval" w="med" len="med"/>
              <a:tailEnd type="oval" w="med" len="med"/>
            </a:ln>
            <a:effectLst/>
          </p:spPr>
        </p:cxnSp>
        <p:sp>
          <p:nvSpPr>
            <p:cNvPr id="9" name="燕尾形 69"/>
            <p:cNvSpPr/>
            <p:nvPr/>
          </p:nvSpPr>
          <p:spPr>
            <a:xfrm>
              <a:off x="3054275"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sp>
          <p:nvSpPr>
            <p:cNvPr id="10" name="燕尾形 70"/>
            <p:cNvSpPr/>
            <p:nvPr/>
          </p:nvSpPr>
          <p:spPr>
            <a:xfrm>
              <a:off x="4512437"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cxnSp>
          <p:nvCxnSpPr>
            <p:cNvPr id="17" name="直接连接符 86"/>
            <p:cNvCxnSpPr/>
            <p:nvPr/>
          </p:nvCxnSpPr>
          <p:spPr>
            <a:xfrm flipH="1">
              <a:off x="1396900" y="2983984"/>
              <a:ext cx="12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22" name="标题 11"/>
            <p:cNvSpPr txBox="1">
              <a:spLocks/>
            </p:cNvSpPr>
            <p:nvPr/>
          </p:nvSpPr>
          <p:spPr>
            <a:xfrm>
              <a:off x="134346" y="2393083"/>
              <a:ext cx="932454" cy="60866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zh-CN" sz="1400" dirty="0">
                  <a:solidFill>
                    <a:prstClr val="black"/>
                  </a:solidFill>
                  <a:latin typeface="Arial" panose="020B0604020202020204" pitchFamily="34" charset="0"/>
                  <a:ea typeface="微软雅黑" panose="020B0503020204020204" pitchFamily="34" charset="-122"/>
                  <a:cs typeface="Arial" panose="020B0604020202020204" pitchFamily="34" charset="0"/>
                </a:rPr>
                <a:t>TAIR10</a:t>
              </a:r>
            </a:p>
            <a:p>
              <a:pPr algn="l"/>
              <a:r>
                <a:rPr lang="en-GB" altLang="zh-CN" sz="1400" i="1" dirty="0">
                  <a:solidFill>
                    <a:prstClr val="black"/>
                  </a:solidFill>
                  <a:latin typeface="Arial" panose="020B0604020202020204" pitchFamily="34" charset="0"/>
                  <a:ea typeface="微软雅黑" panose="020B0503020204020204" pitchFamily="34" charset="-122"/>
                  <a:cs typeface="Arial" panose="020B0604020202020204" pitchFamily="34" charset="0"/>
                </a:rPr>
                <a:t>/Marquez, et al </a:t>
              </a:r>
            </a:p>
            <a:p>
              <a:pPr algn="l"/>
              <a:endParaRPr lang="zh-CN" altLang="en-US" sz="140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5" name="燕尾形 65"/>
            <p:cNvSpPr/>
            <p:nvPr/>
          </p:nvSpPr>
          <p:spPr>
            <a:xfrm>
              <a:off x="7416835" y="3400074"/>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sp>
          <p:nvSpPr>
            <p:cNvPr id="26" name="燕尾形 67"/>
            <p:cNvSpPr/>
            <p:nvPr/>
          </p:nvSpPr>
          <p:spPr>
            <a:xfrm>
              <a:off x="5970599" y="3400074"/>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cxnSp>
          <p:nvCxnSpPr>
            <p:cNvPr id="6" name="直接连接符 66"/>
            <p:cNvCxnSpPr/>
            <p:nvPr/>
          </p:nvCxnSpPr>
          <p:spPr>
            <a:xfrm flipH="1" flipV="1">
              <a:off x="776150" y="3569322"/>
              <a:ext cx="1" cy="582892"/>
            </a:xfrm>
            <a:prstGeom prst="line">
              <a:avLst/>
            </a:prstGeom>
            <a:noFill/>
            <a:ln w="9525" cap="flat" cmpd="sng" algn="ctr">
              <a:solidFill>
                <a:sysClr val="windowText" lastClr="000000"/>
              </a:solidFill>
              <a:prstDash val="solid"/>
              <a:headEnd type="oval" w="med" len="med"/>
              <a:tailEnd type="oval" w="med" len="med"/>
            </a:ln>
            <a:effectLst/>
          </p:spPr>
        </p:cxnSp>
        <p:sp>
          <p:nvSpPr>
            <p:cNvPr id="27" name="TextBox 26"/>
            <p:cNvSpPr txBox="1"/>
            <p:nvPr/>
          </p:nvSpPr>
          <p:spPr>
            <a:xfrm>
              <a:off x="339265" y="4166486"/>
              <a:ext cx="1158972"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Generated</a:t>
              </a:r>
            </a:p>
            <a:p>
              <a:r>
                <a:rPr lang="en-GB" sz="1400" dirty="0">
                  <a:latin typeface="Arial" panose="020B0604020202020204" pitchFamily="34" charset="0"/>
                  <a:cs typeface="Arial" panose="020B0604020202020204" pitchFamily="34" charset="0"/>
                </a:rPr>
                <a:t>HR RT-PCR</a:t>
              </a:r>
            </a:p>
            <a:p>
              <a:r>
                <a:rPr lang="en-GB" sz="1400" dirty="0">
                  <a:latin typeface="Arial" panose="020B0604020202020204" pitchFamily="34" charset="0"/>
                  <a:cs typeface="Arial" panose="020B0604020202020204" pitchFamily="34" charset="0"/>
                </a:rPr>
                <a:t>AS data</a:t>
              </a:r>
            </a:p>
          </p:txBody>
        </p:sp>
        <p:cxnSp>
          <p:nvCxnSpPr>
            <p:cNvPr id="28" name="直接连接符 86"/>
            <p:cNvCxnSpPr/>
            <p:nvPr/>
          </p:nvCxnSpPr>
          <p:spPr>
            <a:xfrm flipH="1">
              <a:off x="2191040" y="3541911"/>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29" name="直接连接符 86"/>
            <p:cNvCxnSpPr/>
            <p:nvPr/>
          </p:nvCxnSpPr>
          <p:spPr>
            <a:xfrm flipH="1">
              <a:off x="2775457" y="2985315"/>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0" name="直接连接符 86"/>
            <p:cNvCxnSpPr/>
            <p:nvPr/>
          </p:nvCxnSpPr>
          <p:spPr>
            <a:xfrm flipH="1">
              <a:off x="4004923" y="2986646"/>
              <a:ext cx="12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31" name="TextBox 30"/>
            <p:cNvSpPr txBox="1"/>
            <p:nvPr/>
          </p:nvSpPr>
          <p:spPr>
            <a:xfrm>
              <a:off x="1165864" y="2187154"/>
              <a:ext cx="990977"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Optimise </a:t>
              </a:r>
            </a:p>
            <a:p>
              <a:r>
                <a:rPr lang="en-GB" sz="1400" dirty="0">
                  <a:latin typeface="Arial" panose="020B0604020202020204" pitchFamily="34" charset="0"/>
                  <a:cs typeface="Arial" panose="020B0604020202020204" pitchFamily="34" charset="0"/>
                </a:rPr>
                <a:t>assembly/</a:t>
              </a:r>
            </a:p>
            <a:p>
              <a:r>
                <a:rPr lang="en-GB" sz="1400" dirty="0">
                  <a:latin typeface="Arial" panose="020B0604020202020204" pitchFamily="34" charset="0"/>
                  <a:cs typeface="Arial" panose="020B0604020202020204" pitchFamily="34" charset="0"/>
                </a:rPr>
                <a:t>merge </a:t>
              </a:r>
            </a:p>
          </p:txBody>
        </p:sp>
        <p:cxnSp>
          <p:nvCxnSpPr>
            <p:cNvPr id="32" name="直接连接符 86"/>
            <p:cNvCxnSpPr/>
            <p:nvPr/>
          </p:nvCxnSpPr>
          <p:spPr>
            <a:xfrm flipH="1">
              <a:off x="3414542" y="3536078"/>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3" name="直接连接符 86"/>
            <p:cNvCxnSpPr/>
            <p:nvPr/>
          </p:nvCxnSpPr>
          <p:spPr>
            <a:xfrm flipH="1">
              <a:off x="4815958" y="3536081"/>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4" name="直接连接符 86"/>
            <p:cNvCxnSpPr/>
            <p:nvPr/>
          </p:nvCxnSpPr>
          <p:spPr>
            <a:xfrm flipH="1">
              <a:off x="5454668" y="2983984"/>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5" name="直接连接符 86"/>
            <p:cNvCxnSpPr/>
            <p:nvPr/>
          </p:nvCxnSpPr>
          <p:spPr>
            <a:xfrm flipH="1">
              <a:off x="6313622" y="2970634"/>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6" name="直接连接符 86"/>
            <p:cNvCxnSpPr/>
            <p:nvPr/>
          </p:nvCxnSpPr>
          <p:spPr>
            <a:xfrm flipH="1">
              <a:off x="6367204" y="3523421"/>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7" name="直接连接符 86"/>
            <p:cNvCxnSpPr/>
            <p:nvPr/>
          </p:nvCxnSpPr>
          <p:spPr>
            <a:xfrm flipH="1">
              <a:off x="8236268" y="3566223"/>
              <a:ext cx="12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38" name="TextBox 37"/>
            <p:cNvSpPr txBox="1"/>
            <p:nvPr/>
          </p:nvSpPr>
          <p:spPr>
            <a:xfrm>
              <a:off x="1859723" y="4152214"/>
              <a:ext cx="883512" cy="369332"/>
            </a:xfrm>
            <a:prstGeom prst="rect">
              <a:avLst/>
            </a:prstGeom>
            <a:noFill/>
            <a:ln w="28575">
              <a:solidFill>
                <a:srgbClr val="C00000"/>
              </a:solidFill>
            </a:ln>
          </p:spPr>
          <p:txBody>
            <a:bodyPr wrap="none" rtlCol="0">
              <a:spAutoFit/>
            </a:bodyPr>
            <a:lstStyle/>
            <a:p>
              <a:r>
                <a:rPr lang="en-GB" dirty="0"/>
                <a:t>AtRTD1</a:t>
              </a:r>
            </a:p>
          </p:txBody>
        </p:sp>
        <p:sp>
          <p:nvSpPr>
            <p:cNvPr id="39" name="TextBox 38"/>
            <p:cNvSpPr txBox="1"/>
            <p:nvPr/>
          </p:nvSpPr>
          <p:spPr>
            <a:xfrm>
              <a:off x="2405530" y="2402598"/>
              <a:ext cx="1090363" cy="523220"/>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Release of </a:t>
              </a:r>
            </a:p>
            <a:p>
              <a:r>
                <a:rPr lang="en-GB" sz="1400" dirty="0">
                  <a:latin typeface="Arial" panose="020B0604020202020204" pitchFamily="34" charset="0"/>
                  <a:cs typeface="Arial" panose="020B0604020202020204" pitchFamily="34" charset="0"/>
                </a:rPr>
                <a:t>Araport11</a:t>
              </a:r>
            </a:p>
          </p:txBody>
        </p:sp>
        <p:sp>
          <p:nvSpPr>
            <p:cNvPr id="40" name="TextBox 39"/>
            <p:cNvSpPr txBox="1"/>
            <p:nvPr/>
          </p:nvSpPr>
          <p:spPr>
            <a:xfrm>
              <a:off x="3005592" y="4105660"/>
              <a:ext cx="1095172" cy="1169551"/>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Assembled</a:t>
              </a:r>
            </a:p>
            <a:p>
              <a:r>
                <a:rPr lang="en-GB" sz="1400" dirty="0">
                  <a:latin typeface="Arial" panose="020B0604020202020204" pitchFamily="34" charset="0"/>
                  <a:cs typeface="Arial" panose="020B0604020202020204" pitchFamily="34" charset="0"/>
                </a:rPr>
                <a:t>&gt;9.5 billion </a:t>
              </a:r>
            </a:p>
            <a:p>
              <a:r>
                <a:rPr lang="en-GB" sz="1400" dirty="0">
                  <a:latin typeface="Arial" panose="020B0604020202020204" pitchFamily="34" charset="0"/>
                  <a:cs typeface="Arial" panose="020B0604020202020204" pitchFamily="34" charset="0"/>
                </a:rPr>
                <a:t>paired-end </a:t>
              </a:r>
            </a:p>
            <a:p>
              <a:r>
                <a:rPr lang="en-GB" sz="1400" dirty="0">
                  <a:latin typeface="Arial" panose="020B0604020202020204" pitchFamily="34" charset="0"/>
                  <a:cs typeface="Arial" panose="020B0604020202020204" pitchFamily="34" charset="0"/>
                </a:rPr>
                <a:t>reads </a:t>
              </a:r>
            </a:p>
            <a:p>
              <a:endParaRPr lang="en-GB" sz="1400" dirty="0">
                <a:latin typeface="Arial" panose="020B0604020202020204" pitchFamily="34" charset="0"/>
                <a:cs typeface="Arial" panose="020B0604020202020204" pitchFamily="34" charset="0"/>
              </a:endParaRPr>
            </a:p>
          </p:txBody>
        </p:sp>
        <p:sp>
          <p:nvSpPr>
            <p:cNvPr id="41" name="TextBox 40"/>
            <p:cNvSpPr txBox="1"/>
            <p:nvPr/>
          </p:nvSpPr>
          <p:spPr>
            <a:xfrm>
              <a:off x="3613385" y="2237933"/>
              <a:ext cx="792205"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Quality </a:t>
              </a:r>
            </a:p>
            <a:p>
              <a:r>
                <a:rPr lang="en-GB" sz="1400" dirty="0">
                  <a:latin typeface="Arial" panose="020B0604020202020204" pitchFamily="34" charset="0"/>
                  <a:cs typeface="Arial" panose="020B0604020202020204" pitchFamily="34" charset="0"/>
                </a:rPr>
                <a:t>control </a:t>
              </a:r>
            </a:p>
            <a:p>
              <a:r>
                <a:rPr lang="en-GB" sz="1400" dirty="0">
                  <a:latin typeface="Arial" panose="020B0604020202020204" pitchFamily="34" charset="0"/>
                  <a:cs typeface="Arial" panose="020B0604020202020204" pitchFamily="34" charset="0"/>
                </a:rPr>
                <a:t>filters</a:t>
              </a:r>
            </a:p>
          </p:txBody>
        </p:sp>
        <p:sp>
          <p:nvSpPr>
            <p:cNvPr id="42" name="TextBox 41"/>
            <p:cNvSpPr txBox="1"/>
            <p:nvPr/>
          </p:nvSpPr>
          <p:spPr>
            <a:xfrm>
              <a:off x="5133115" y="2188094"/>
              <a:ext cx="813043"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Solve </a:t>
              </a:r>
            </a:p>
            <a:p>
              <a:r>
                <a:rPr lang="en-GB" sz="1400" dirty="0">
                  <a:latin typeface="Arial" panose="020B0604020202020204" pitchFamily="34" charset="0"/>
                  <a:cs typeface="Arial" panose="020B0604020202020204" pitchFamily="34" charset="0"/>
                </a:rPr>
                <a:t>Specific</a:t>
              </a:r>
            </a:p>
            <a:p>
              <a:r>
                <a:rPr lang="en-GB" sz="1400" dirty="0">
                  <a:latin typeface="Arial" panose="020B0604020202020204" pitchFamily="34" charset="0"/>
                  <a:cs typeface="Arial" panose="020B0604020202020204" pitchFamily="34" charset="0"/>
                </a:rPr>
                <a:t> issues</a:t>
              </a:r>
            </a:p>
          </p:txBody>
        </p:sp>
        <p:sp>
          <p:nvSpPr>
            <p:cNvPr id="43" name="TextBox 42"/>
            <p:cNvSpPr txBox="1"/>
            <p:nvPr/>
          </p:nvSpPr>
          <p:spPr>
            <a:xfrm>
              <a:off x="4323149" y="4105660"/>
              <a:ext cx="1088760" cy="523220"/>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Incorporate</a:t>
              </a:r>
            </a:p>
            <a:p>
              <a:r>
                <a:rPr lang="en-GB" sz="1400" dirty="0">
                  <a:latin typeface="Arial" panose="020B0604020202020204" pitchFamily="34" charset="0"/>
                  <a:cs typeface="Arial" panose="020B0604020202020204" pitchFamily="34" charset="0"/>
                </a:rPr>
                <a:t>Araport11</a:t>
              </a:r>
            </a:p>
          </p:txBody>
        </p:sp>
        <p:sp>
          <p:nvSpPr>
            <p:cNvPr id="44" name="TextBox 43"/>
            <p:cNvSpPr txBox="1"/>
            <p:nvPr/>
          </p:nvSpPr>
          <p:spPr>
            <a:xfrm>
              <a:off x="5982305" y="2490739"/>
              <a:ext cx="883512" cy="369332"/>
            </a:xfrm>
            <a:prstGeom prst="rect">
              <a:avLst/>
            </a:prstGeom>
            <a:noFill/>
            <a:ln w="28575">
              <a:solidFill>
                <a:srgbClr val="C00000"/>
              </a:solidFill>
            </a:ln>
          </p:spPr>
          <p:txBody>
            <a:bodyPr wrap="none" rtlCol="0">
              <a:spAutoFit/>
            </a:bodyPr>
            <a:lstStyle/>
            <a:p>
              <a:r>
                <a:rPr lang="en-GB" dirty="0"/>
                <a:t>AtRTD2</a:t>
              </a:r>
            </a:p>
          </p:txBody>
        </p:sp>
        <p:sp>
          <p:nvSpPr>
            <p:cNvPr id="45" name="TextBox 44"/>
            <p:cNvSpPr txBox="1"/>
            <p:nvPr/>
          </p:nvSpPr>
          <p:spPr>
            <a:xfrm>
              <a:off x="2104471" y="4520742"/>
              <a:ext cx="498855" cy="276999"/>
            </a:xfrm>
            <a:prstGeom prst="rect">
              <a:avLst/>
            </a:prstGeom>
            <a:noFill/>
          </p:spPr>
          <p:txBody>
            <a:bodyPr wrap="none" rtlCol="0">
              <a:spAutoFit/>
            </a:bodyPr>
            <a:lstStyle/>
            <a:p>
              <a:r>
                <a:rPr lang="en-GB" sz="1200" dirty="0"/>
                <a:t>2015</a:t>
              </a:r>
            </a:p>
          </p:txBody>
        </p:sp>
        <p:sp>
          <p:nvSpPr>
            <p:cNvPr id="46" name="TextBox 45"/>
            <p:cNvSpPr txBox="1"/>
            <p:nvPr/>
          </p:nvSpPr>
          <p:spPr>
            <a:xfrm>
              <a:off x="2775263" y="2832135"/>
              <a:ext cx="498855" cy="276999"/>
            </a:xfrm>
            <a:prstGeom prst="rect">
              <a:avLst/>
            </a:prstGeom>
            <a:noFill/>
          </p:spPr>
          <p:txBody>
            <a:bodyPr wrap="none" rtlCol="0">
              <a:spAutoFit/>
            </a:bodyPr>
            <a:lstStyle/>
            <a:p>
              <a:r>
                <a:rPr lang="en-GB" sz="1200" dirty="0"/>
                <a:t>2015</a:t>
              </a:r>
            </a:p>
          </p:txBody>
        </p:sp>
        <p:sp>
          <p:nvSpPr>
            <p:cNvPr id="47" name="TextBox 46"/>
            <p:cNvSpPr txBox="1"/>
            <p:nvPr/>
          </p:nvSpPr>
          <p:spPr>
            <a:xfrm>
              <a:off x="6313623" y="2900442"/>
              <a:ext cx="498855" cy="276999"/>
            </a:xfrm>
            <a:prstGeom prst="rect">
              <a:avLst/>
            </a:prstGeom>
            <a:noFill/>
          </p:spPr>
          <p:txBody>
            <a:bodyPr wrap="none" rtlCol="0">
              <a:spAutoFit/>
            </a:bodyPr>
            <a:lstStyle/>
            <a:p>
              <a:r>
                <a:rPr lang="en-GB" sz="1200" dirty="0"/>
                <a:t>2017</a:t>
              </a:r>
            </a:p>
          </p:txBody>
        </p:sp>
        <p:sp>
          <p:nvSpPr>
            <p:cNvPr id="48" name="TextBox 47"/>
            <p:cNvSpPr txBox="1"/>
            <p:nvPr/>
          </p:nvSpPr>
          <p:spPr>
            <a:xfrm>
              <a:off x="5797794" y="4173617"/>
              <a:ext cx="1548501" cy="369332"/>
            </a:xfrm>
            <a:prstGeom prst="rect">
              <a:avLst/>
            </a:prstGeom>
            <a:noFill/>
            <a:ln w="28575">
              <a:solidFill>
                <a:srgbClr val="C00000"/>
              </a:solidFill>
            </a:ln>
          </p:spPr>
          <p:txBody>
            <a:bodyPr wrap="none" rtlCol="0">
              <a:spAutoFit/>
            </a:bodyPr>
            <a:lstStyle/>
            <a:p>
              <a:r>
                <a:rPr lang="en-GB" dirty="0"/>
                <a:t>AtRTD2-QUASI</a:t>
              </a:r>
            </a:p>
          </p:txBody>
        </p:sp>
        <p:sp>
          <p:nvSpPr>
            <p:cNvPr id="49" name="TextBox 48"/>
            <p:cNvSpPr txBox="1"/>
            <p:nvPr/>
          </p:nvSpPr>
          <p:spPr>
            <a:xfrm>
              <a:off x="7553709" y="4197470"/>
              <a:ext cx="1365117" cy="523220"/>
            </a:xfrm>
            <a:prstGeom prst="rect">
              <a:avLst/>
            </a:prstGeom>
            <a:noFill/>
            <a:ln w="28575">
              <a:solidFill>
                <a:srgbClr val="00B050"/>
              </a:solidFill>
            </a:ln>
          </p:spPr>
          <p:txBody>
            <a:bodyPr wrap="none" rtlCol="0">
              <a:spAutoFit/>
            </a:bodyPr>
            <a:lstStyle/>
            <a:p>
              <a:pPr algn="ctr"/>
              <a:r>
                <a:rPr lang="en-GB" sz="1400" dirty="0">
                  <a:latin typeface="Arial" panose="020B0604020202020204" pitchFamily="34" charset="0"/>
                  <a:cs typeface="Arial" panose="020B0604020202020204" pitchFamily="34" charset="0"/>
                </a:rPr>
                <a:t>Analysis of </a:t>
              </a:r>
            </a:p>
            <a:p>
              <a:r>
                <a:rPr lang="en-GB" sz="1400" dirty="0">
                  <a:latin typeface="Arial" panose="020B0604020202020204" pitchFamily="34" charset="0"/>
                  <a:cs typeface="Arial" panose="020B0604020202020204" pitchFamily="34" charset="0"/>
                </a:rPr>
                <a:t>RNA-</a:t>
              </a:r>
              <a:r>
                <a:rPr lang="en-GB" sz="1400" dirty="0" err="1">
                  <a:latin typeface="Arial" panose="020B0604020202020204" pitchFamily="34" charset="0"/>
                  <a:cs typeface="Arial" panose="020B0604020202020204" pitchFamily="34" charset="0"/>
                </a:rPr>
                <a:t>seq</a:t>
              </a:r>
              <a:r>
                <a:rPr lang="en-GB" sz="1400" dirty="0">
                  <a:latin typeface="Arial" panose="020B0604020202020204" pitchFamily="34" charset="0"/>
                  <a:cs typeface="Arial" panose="020B0604020202020204" pitchFamily="34" charset="0"/>
                </a:rPr>
                <a:t> data</a:t>
              </a:r>
            </a:p>
          </p:txBody>
        </p:sp>
        <p:sp>
          <p:nvSpPr>
            <p:cNvPr id="52" name="TextBox 51"/>
            <p:cNvSpPr txBox="1"/>
            <p:nvPr/>
          </p:nvSpPr>
          <p:spPr>
            <a:xfrm>
              <a:off x="169885" y="3688106"/>
              <a:ext cx="498855" cy="276999"/>
            </a:xfrm>
            <a:prstGeom prst="rect">
              <a:avLst/>
            </a:prstGeom>
            <a:noFill/>
          </p:spPr>
          <p:txBody>
            <a:bodyPr wrap="none" rtlCol="0">
              <a:spAutoFit/>
            </a:bodyPr>
            <a:lstStyle/>
            <a:p>
              <a:r>
                <a:rPr lang="en-GB" sz="1200" dirty="0"/>
                <a:t>2014</a:t>
              </a:r>
            </a:p>
          </p:txBody>
        </p:sp>
        <p:sp>
          <p:nvSpPr>
            <p:cNvPr id="53" name="标题 11"/>
            <p:cNvSpPr txBox="1">
              <a:spLocks/>
            </p:cNvSpPr>
            <p:nvPr/>
          </p:nvSpPr>
          <p:spPr>
            <a:xfrm>
              <a:off x="6806193" y="1972400"/>
              <a:ext cx="1270075" cy="99823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400" i="1" dirty="0">
                  <a:solidFill>
                    <a:prstClr val="black"/>
                  </a:solidFill>
                  <a:latin typeface="Arial" panose="020B0604020202020204" pitchFamily="34" charset="0"/>
                  <a:ea typeface="微软雅黑" panose="020B0503020204020204" pitchFamily="34" charset="-122"/>
                  <a:cs typeface="Arial" panose="020B0604020202020204" pitchFamily="34" charset="0"/>
                </a:rPr>
                <a:t>Salmon</a:t>
              </a:r>
            </a:p>
            <a:p>
              <a:pPr algn="l"/>
              <a:r>
                <a:rPr lang="en-US" altLang="zh-CN" sz="1400" dirty="0">
                  <a:solidFill>
                    <a:prstClr val="black"/>
                  </a:solidFill>
                  <a:latin typeface="Arial" panose="020B0604020202020204" pitchFamily="34" charset="0"/>
                  <a:ea typeface="微软雅黑" panose="020B0503020204020204" pitchFamily="34" charset="-122"/>
                  <a:cs typeface="Arial" panose="020B0604020202020204" pitchFamily="34" charset="0"/>
                </a:rPr>
                <a:t>Accurate transcript quantification</a:t>
              </a:r>
            </a:p>
          </p:txBody>
        </p:sp>
        <p:cxnSp>
          <p:nvCxnSpPr>
            <p:cNvPr id="54" name="直接连接符 86"/>
            <p:cNvCxnSpPr/>
            <p:nvPr/>
          </p:nvCxnSpPr>
          <p:spPr>
            <a:xfrm flipH="1">
              <a:off x="7238745" y="2983984"/>
              <a:ext cx="12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11" name="Circular Arrow 10"/>
            <p:cNvSpPr/>
            <p:nvPr/>
          </p:nvSpPr>
          <p:spPr>
            <a:xfrm>
              <a:off x="1016801" y="1448636"/>
              <a:ext cx="1338730" cy="944447"/>
            </a:xfrm>
            <a:prstGeom prst="circularArrow">
              <a:avLst>
                <a:gd name="adj1" fmla="val 0"/>
                <a:gd name="adj2" fmla="val 1142319"/>
                <a:gd name="adj3" fmla="val 1731398"/>
                <a:gd name="adj4" fmla="val 7657864"/>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 name="Rounded Rectangle 1"/>
          <p:cNvSpPr/>
          <p:nvPr/>
        </p:nvSpPr>
        <p:spPr>
          <a:xfrm>
            <a:off x="2574002" y="1526788"/>
            <a:ext cx="6168374" cy="466795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0" name="TextBox 49"/>
          <p:cNvSpPr txBox="1"/>
          <p:nvPr/>
        </p:nvSpPr>
        <p:spPr>
          <a:xfrm>
            <a:off x="5061414" y="2700387"/>
            <a:ext cx="1665269" cy="400110"/>
          </a:xfrm>
          <a:prstGeom prst="rect">
            <a:avLst/>
          </a:prstGeom>
          <a:noFill/>
        </p:spPr>
        <p:txBody>
          <a:bodyPr wrap="square" rtlCol="0">
            <a:spAutoFit/>
          </a:bodyPr>
          <a:lstStyle/>
          <a:p>
            <a:r>
              <a:rPr lang="en-GB" sz="2000" dirty="0">
                <a:solidFill>
                  <a:srgbClr val="C00000"/>
                </a:solidFill>
              </a:rPr>
              <a:t>Redundancy </a:t>
            </a:r>
          </a:p>
        </p:txBody>
      </p:sp>
      <p:grpSp>
        <p:nvGrpSpPr>
          <p:cNvPr id="51" name="Group 50"/>
          <p:cNvGrpSpPr/>
          <p:nvPr/>
        </p:nvGrpSpPr>
        <p:grpSpPr>
          <a:xfrm>
            <a:off x="2847869" y="3067543"/>
            <a:ext cx="5620639" cy="661775"/>
            <a:chOff x="6781" y="5202888"/>
            <a:chExt cx="6397860" cy="753285"/>
          </a:xfrm>
        </p:grpSpPr>
        <p:grpSp>
          <p:nvGrpSpPr>
            <p:cNvPr id="55" name="Group 54"/>
            <p:cNvGrpSpPr/>
            <p:nvPr/>
          </p:nvGrpSpPr>
          <p:grpSpPr>
            <a:xfrm>
              <a:off x="463981" y="5355287"/>
              <a:ext cx="5940660" cy="600886"/>
              <a:chOff x="618641" y="5181600"/>
              <a:chExt cx="7920880" cy="600886"/>
            </a:xfrm>
          </p:grpSpPr>
          <p:pic>
            <p:nvPicPr>
              <p:cNvPr id="5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011" t="24799" r="4818" b="71716"/>
              <a:stretch/>
            </p:blipFill>
            <p:spPr bwMode="auto">
              <a:xfrm>
                <a:off x="618641" y="5181600"/>
                <a:ext cx="7920880" cy="285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011" t="77924" r="4818" b="18221"/>
              <a:stretch/>
            </p:blipFill>
            <p:spPr bwMode="auto">
              <a:xfrm>
                <a:off x="618641" y="5466911"/>
                <a:ext cx="7920880" cy="31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6" name="Multiply 55"/>
            <p:cNvSpPr/>
            <p:nvPr/>
          </p:nvSpPr>
          <p:spPr>
            <a:xfrm>
              <a:off x="6781" y="5202888"/>
              <a:ext cx="914400" cy="43771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9" name="TextBox 58"/>
          <p:cNvSpPr txBox="1"/>
          <p:nvPr/>
        </p:nvSpPr>
        <p:spPr>
          <a:xfrm>
            <a:off x="5061414" y="3952159"/>
            <a:ext cx="1665269" cy="400110"/>
          </a:xfrm>
          <a:prstGeom prst="rect">
            <a:avLst/>
          </a:prstGeom>
          <a:noFill/>
        </p:spPr>
        <p:txBody>
          <a:bodyPr wrap="square" rtlCol="0">
            <a:spAutoFit/>
          </a:bodyPr>
          <a:lstStyle/>
          <a:p>
            <a:r>
              <a:rPr lang="en-GB" sz="2000" dirty="0">
                <a:solidFill>
                  <a:srgbClr val="C00000"/>
                </a:solidFill>
              </a:rPr>
              <a:t>Fragments </a:t>
            </a:r>
          </a:p>
        </p:txBody>
      </p:sp>
      <p:pic>
        <p:nvPicPr>
          <p:cNvPr id="60" name="Picture 59"/>
          <p:cNvPicPr/>
          <p:nvPr/>
        </p:nvPicPr>
        <p:blipFill>
          <a:blip r:embed="rId3">
            <a:extLst>
              <a:ext uri="{28A0092B-C50C-407E-A947-70E740481C1C}">
                <a14:useLocalDpi xmlns:a14="http://schemas.microsoft.com/office/drawing/2010/main" val="0"/>
              </a:ext>
            </a:extLst>
          </a:blip>
          <a:srcRect/>
          <a:stretch>
            <a:fillRect/>
          </a:stretch>
        </p:blipFill>
        <p:spPr bwMode="auto">
          <a:xfrm>
            <a:off x="2771798" y="4062858"/>
            <a:ext cx="5838802" cy="1219000"/>
          </a:xfrm>
          <a:prstGeom prst="rect">
            <a:avLst/>
          </a:prstGeom>
          <a:noFill/>
        </p:spPr>
      </p:pic>
      <p:grpSp>
        <p:nvGrpSpPr>
          <p:cNvPr id="4" name="Group 3"/>
          <p:cNvGrpSpPr/>
          <p:nvPr/>
        </p:nvGrpSpPr>
        <p:grpSpPr>
          <a:xfrm>
            <a:off x="2848444" y="5307969"/>
            <a:ext cx="4568391" cy="528620"/>
            <a:chOff x="2848444" y="5198544"/>
            <a:chExt cx="5324475" cy="747695"/>
          </a:xfrm>
        </p:grpSpPr>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8444" y="5308064"/>
              <a:ext cx="532447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0785" y="5508089"/>
              <a:ext cx="1676400"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3" name="Rectangle 62"/>
            <p:cNvSpPr/>
            <p:nvPr/>
          </p:nvSpPr>
          <p:spPr>
            <a:xfrm>
              <a:off x="3004611" y="5198544"/>
              <a:ext cx="269507" cy="59265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4" name="Rectangle 63"/>
          <p:cNvSpPr/>
          <p:nvPr/>
        </p:nvSpPr>
        <p:spPr>
          <a:xfrm>
            <a:off x="3981926" y="5308315"/>
            <a:ext cx="231237" cy="41900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1" name="TextBox 60"/>
          <p:cNvSpPr txBox="1"/>
          <p:nvPr/>
        </p:nvSpPr>
        <p:spPr>
          <a:xfrm>
            <a:off x="4343400" y="1787984"/>
            <a:ext cx="2989055" cy="400110"/>
          </a:xfrm>
          <a:prstGeom prst="rect">
            <a:avLst/>
          </a:prstGeom>
          <a:noFill/>
        </p:spPr>
        <p:txBody>
          <a:bodyPr wrap="square" rtlCol="0">
            <a:spAutoFit/>
          </a:bodyPr>
          <a:lstStyle/>
          <a:p>
            <a:r>
              <a:rPr lang="en-GB" sz="2000" dirty="0">
                <a:solidFill>
                  <a:srgbClr val="C00000"/>
                </a:solidFill>
              </a:rPr>
              <a:t>Missing Transcripts</a:t>
            </a:r>
          </a:p>
        </p:txBody>
      </p:sp>
    </p:spTree>
    <p:extLst>
      <p:ext uri="{BB962C8B-B14F-4D97-AF65-F5344CB8AC3E}">
        <p14:creationId xmlns:p14="http://schemas.microsoft.com/office/powerpoint/2010/main" val="1598367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燕尾形 65"/>
          <p:cNvSpPr/>
          <p:nvPr/>
        </p:nvSpPr>
        <p:spPr>
          <a:xfrm>
            <a:off x="1596113"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sp>
        <p:nvSpPr>
          <p:cNvPr id="57" name="燕尾形 67"/>
          <p:cNvSpPr/>
          <p:nvPr/>
        </p:nvSpPr>
        <p:spPr>
          <a:xfrm>
            <a:off x="137951"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cxnSp>
        <p:nvCxnSpPr>
          <p:cNvPr id="58" name="直接连接符 68"/>
          <p:cNvCxnSpPr/>
          <p:nvPr/>
        </p:nvCxnSpPr>
        <p:spPr>
          <a:xfrm>
            <a:off x="609201" y="3001748"/>
            <a:ext cx="0" cy="544404"/>
          </a:xfrm>
          <a:prstGeom prst="line">
            <a:avLst/>
          </a:prstGeom>
          <a:noFill/>
          <a:ln w="9525" cap="flat" cmpd="sng" algn="ctr">
            <a:solidFill>
              <a:sysClr val="windowText" lastClr="000000"/>
            </a:solidFill>
            <a:prstDash val="solid"/>
            <a:headEnd type="oval" w="med" len="med"/>
            <a:tailEnd type="oval" w="med" len="med"/>
          </a:ln>
          <a:effectLst/>
        </p:spPr>
      </p:cxnSp>
      <p:sp>
        <p:nvSpPr>
          <p:cNvPr id="59" name="燕尾形 69"/>
          <p:cNvSpPr/>
          <p:nvPr/>
        </p:nvSpPr>
        <p:spPr>
          <a:xfrm>
            <a:off x="3054275"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sp>
        <p:nvSpPr>
          <p:cNvPr id="60" name="燕尾形 70"/>
          <p:cNvSpPr/>
          <p:nvPr/>
        </p:nvSpPr>
        <p:spPr>
          <a:xfrm>
            <a:off x="4512437"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cxnSp>
        <p:nvCxnSpPr>
          <p:cNvPr id="61" name="直接连接符 86"/>
          <p:cNvCxnSpPr/>
          <p:nvPr/>
        </p:nvCxnSpPr>
        <p:spPr>
          <a:xfrm flipH="1">
            <a:off x="1396900" y="2983984"/>
            <a:ext cx="12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62" name="标题 11"/>
          <p:cNvSpPr txBox="1">
            <a:spLocks/>
          </p:cNvSpPr>
          <p:nvPr/>
        </p:nvSpPr>
        <p:spPr>
          <a:xfrm>
            <a:off x="134346" y="2393083"/>
            <a:ext cx="932454" cy="60866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zh-CN" sz="1400" dirty="0">
                <a:solidFill>
                  <a:prstClr val="black"/>
                </a:solidFill>
                <a:latin typeface="Arial" panose="020B0604020202020204" pitchFamily="34" charset="0"/>
                <a:ea typeface="微软雅黑" panose="020B0503020204020204" pitchFamily="34" charset="-122"/>
                <a:cs typeface="Arial" panose="020B0604020202020204" pitchFamily="34" charset="0"/>
              </a:rPr>
              <a:t>TAIR10</a:t>
            </a:r>
          </a:p>
          <a:p>
            <a:pPr algn="l"/>
            <a:r>
              <a:rPr lang="en-GB" altLang="zh-CN" sz="1400" i="1" dirty="0">
                <a:solidFill>
                  <a:prstClr val="black"/>
                </a:solidFill>
                <a:latin typeface="Arial" panose="020B0604020202020204" pitchFamily="34" charset="0"/>
                <a:ea typeface="微软雅黑" panose="020B0503020204020204" pitchFamily="34" charset="-122"/>
                <a:cs typeface="Arial" panose="020B0604020202020204" pitchFamily="34" charset="0"/>
              </a:rPr>
              <a:t>/Marquez, et al </a:t>
            </a:r>
          </a:p>
          <a:p>
            <a:pPr algn="l"/>
            <a:endParaRPr lang="zh-CN" altLang="en-US" sz="140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63" name="燕尾形 65"/>
          <p:cNvSpPr/>
          <p:nvPr/>
        </p:nvSpPr>
        <p:spPr>
          <a:xfrm>
            <a:off x="7416835" y="3400074"/>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sp>
        <p:nvSpPr>
          <p:cNvPr id="64" name="燕尾形 67"/>
          <p:cNvSpPr/>
          <p:nvPr/>
        </p:nvSpPr>
        <p:spPr>
          <a:xfrm>
            <a:off x="5970599" y="3400074"/>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cxnSp>
        <p:nvCxnSpPr>
          <p:cNvPr id="65" name="直接连接符 66"/>
          <p:cNvCxnSpPr/>
          <p:nvPr/>
        </p:nvCxnSpPr>
        <p:spPr>
          <a:xfrm flipH="1" flipV="1">
            <a:off x="776150" y="3569322"/>
            <a:ext cx="1" cy="582892"/>
          </a:xfrm>
          <a:prstGeom prst="line">
            <a:avLst/>
          </a:prstGeom>
          <a:noFill/>
          <a:ln w="9525" cap="flat" cmpd="sng" algn="ctr">
            <a:solidFill>
              <a:sysClr val="windowText" lastClr="000000"/>
            </a:solidFill>
            <a:prstDash val="solid"/>
            <a:headEnd type="oval" w="med" len="med"/>
            <a:tailEnd type="oval" w="med" len="med"/>
          </a:ln>
          <a:effectLst/>
        </p:spPr>
      </p:cxnSp>
      <p:sp>
        <p:nvSpPr>
          <p:cNvPr id="66" name="TextBox 65"/>
          <p:cNvSpPr txBox="1"/>
          <p:nvPr/>
        </p:nvSpPr>
        <p:spPr>
          <a:xfrm>
            <a:off x="339265" y="4166486"/>
            <a:ext cx="1158972"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Generated</a:t>
            </a:r>
          </a:p>
          <a:p>
            <a:r>
              <a:rPr lang="en-GB" sz="1400" dirty="0">
                <a:latin typeface="Arial" panose="020B0604020202020204" pitchFamily="34" charset="0"/>
                <a:cs typeface="Arial" panose="020B0604020202020204" pitchFamily="34" charset="0"/>
              </a:rPr>
              <a:t>HR RT-PCR</a:t>
            </a:r>
          </a:p>
          <a:p>
            <a:r>
              <a:rPr lang="en-GB" sz="1400" dirty="0">
                <a:latin typeface="Arial" panose="020B0604020202020204" pitchFamily="34" charset="0"/>
                <a:cs typeface="Arial" panose="020B0604020202020204" pitchFamily="34" charset="0"/>
              </a:rPr>
              <a:t>AS data</a:t>
            </a:r>
          </a:p>
        </p:txBody>
      </p:sp>
      <p:cxnSp>
        <p:nvCxnSpPr>
          <p:cNvPr id="67" name="直接连接符 86"/>
          <p:cNvCxnSpPr/>
          <p:nvPr/>
        </p:nvCxnSpPr>
        <p:spPr>
          <a:xfrm flipH="1">
            <a:off x="2191040" y="3541911"/>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68" name="直接连接符 86"/>
          <p:cNvCxnSpPr/>
          <p:nvPr/>
        </p:nvCxnSpPr>
        <p:spPr>
          <a:xfrm flipH="1">
            <a:off x="2775457" y="2985315"/>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69" name="直接连接符 86"/>
          <p:cNvCxnSpPr/>
          <p:nvPr/>
        </p:nvCxnSpPr>
        <p:spPr>
          <a:xfrm flipH="1">
            <a:off x="4004923" y="2986646"/>
            <a:ext cx="12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70" name="TextBox 69"/>
          <p:cNvSpPr txBox="1"/>
          <p:nvPr/>
        </p:nvSpPr>
        <p:spPr>
          <a:xfrm>
            <a:off x="1165864" y="2187154"/>
            <a:ext cx="990977"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Optimise </a:t>
            </a:r>
          </a:p>
          <a:p>
            <a:r>
              <a:rPr lang="en-GB" sz="1400" dirty="0">
                <a:latin typeface="Arial" panose="020B0604020202020204" pitchFamily="34" charset="0"/>
                <a:cs typeface="Arial" panose="020B0604020202020204" pitchFamily="34" charset="0"/>
              </a:rPr>
              <a:t>assembly/</a:t>
            </a:r>
          </a:p>
          <a:p>
            <a:r>
              <a:rPr lang="en-GB" sz="1400" dirty="0">
                <a:latin typeface="Arial" panose="020B0604020202020204" pitchFamily="34" charset="0"/>
                <a:cs typeface="Arial" panose="020B0604020202020204" pitchFamily="34" charset="0"/>
              </a:rPr>
              <a:t>merge </a:t>
            </a:r>
          </a:p>
        </p:txBody>
      </p:sp>
      <p:cxnSp>
        <p:nvCxnSpPr>
          <p:cNvPr id="71" name="直接连接符 86"/>
          <p:cNvCxnSpPr/>
          <p:nvPr/>
        </p:nvCxnSpPr>
        <p:spPr>
          <a:xfrm flipH="1">
            <a:off x="3414542" y="3536078"/>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72" name="直接连接符 86"/>
          <p:cNvCxnSpPr/>
          <p:nvPr/>
        </p:nvCxnSpPr>
        <p:spPr>
          <a:xfrm flipH="1">
            <a:off x="4815958" y="3536081"/>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73" name="直接连接符 86"/>
          <p:cNvCxnSpPr/>
          <p:nvPr/>
        </p:nvCxnSpPr>
        <p:spPr>
          <a:xfrm flipH="1">
            <a:off x="5454668" y="2983984"/>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74" name="直接连接符 86"/>
          <p:cNvCxnSpPr/>
          <p:nvPr/>
        </p:nvCxnSpPr>
        <p:spPr>
          <a:xfrm flipH="1">
            <a:off x="6313622" y="2970634"/>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75" name="直接连接符 86"/>
          <p:cNvCxnSpPr/>
          <p:nvPr/>
        </p:nvCxnSpPr>
        <p:spPr>
          <a:xfrm flipH="1">
            <a:off x="6367204" y="3523421"/>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76" name="直接连接符 86"/>
          <p:cNvCxnSpPr/>
          <p:nvPr/>
        </p:nvCxnSpPr>
        <p:spPr>
          <a:xfrm flipH="1">
            <a:off x="8236268" y="3566223"/>
            <a:ext cx="12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77" name="TextBox 76"/>
          <p:cNvSpPr txBox="1"/>
          <p:nvPr/>
        </p:nvSpPr>
        <p:spPr>
          <a:xfrm>
            <a:off x="1859723" y="4152214"/>
            <a:ext cx="883512" cy="369332"/>
          </a:xfrm>
          <a:prstGeom prst="rect">
            <a:avLst/>
          </a:prstGeom>
          <a:noFill/>
          <a:ln w="28575">
            <a:solidFill>
              <a:srgbClr val="C00000"/>
            </a:solidFill>
          </a:ln>
        </p:spPr>
        <p:txBody>
          <a:bodyPr wrap="none" rtlCol="0">
            <a:spAutoFit/>
          </a:bodyPr>
          <a:lstStyle/>
          <a:p>
            <a:r>
              <a:rPr lang="en-GB" dirty="0"/>
              <a:t>AtRTD1</a:t>
            </a:r>
          </a:p>
        </p:txBody>
      </p:sp>
      <p:sp>
        <p:nvSpPr>
          <p:cNvPr id="78" name="TextBox 77"/>
          <p:cNvSpPr txBox="1"/>
          <p:nvPr/>
        </p:nvSpPr>
        <p:spPr>
          <a:xfrm>
            <a:off x="2405530" y="2402598"/>
            <a:ext cx="1090363" cy="523220"/>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Release of </a:t>
            </a:r>
          </a:p>
          <a:p>
            <a:r>
              <a:rPr lang="en-GB" sz="1400" dirty="0">
                <a:latin typeface="Arial" panose="020B0604020202020204" pitchFamily="34" charset="0"/>
                <a:cs typeface="Arial" panose="020B0604020202020204" pitchFamily="34" charset="0"/>
              </a:rPr>
              <a:t>Araport11</a:t>
            </a:r>
          </a:p>
        </p:txBody>
      </p:sp>
      <p:sp>
        <p:nvSpPr>
          <p:cNvPr id="79" name="TextBox 78"/>
          <p:cNvSpPr txBox="1"/>
          <p:nvPr/>
        </p:nvSpPr>
        <p:spPr>
          <a:xfrm>
            <a:off x="3005592" y="4105660"/>
            <a:ext cx="1095172" cy="1169551"/>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Assembled</a:t>
            </a:r>
          </a:p>
          <a:p>
            <a:r>
              <a:rPr lang="en-GB" sz="1400" dirty="0">
                <a:latin typeface="Arial" panose="020B0604020202020204" pitchFamily="34" charset="0"/>
                <a:cs typeface="Arial" panose="020B0604020202020204" pitchFamily="34" charset="0"/>
              </a:rPr>
              <a:t>&gt;9.5 billion </a:t>
            </a:r>
          </a:p>
          <a:p>
            <a:r>
              <a:rPr lang="en-GB" sz="1400" dirty="0">
                <a:latin typeface="Arial" panose="020B0604020202020204" pitchFamily="34" charset="0"/>
                <a:cs typeface="Arial" panose="020B0604020202020204" pitchFamily="34" charset="0"/>
              </a:rPr>
              <a:t>paired-end </a:t>
            </a:r>
          </a:p>
          <a:p>
            <a:r>
              <a:rPr lang="en-GB" sz="1400" dirty="0">
                <a:latin typeface="Arial" panose="020B0604020202020204" pitchFamily="34" charset="0"/>
                <a:cs typeface="Arial" panose="020B0604020202020204" pitchFamily="34" charset="0"/>
              </a:rPr>
              <a:t>reads </a:t>
            </a:r>
          </a:p>
          <a:p>
            <a:endParaRPr lang="en-GB" sz="1400" dirty="0">
              <a:latin typeface="Arial" panose="020B0604020202020204" pitchFamily="34" charset="0"/>
              <a:cs typeface="Arial" panose="020B0604020202020204" pitchFamily="34" charset="0"/>
            </a:endParaRPr>
          </a:p>
        </p:txBody>
      </p:sp>
      <p:sp>
        <p:nvSpPr>
          <p:cNvPr id="80" name="TextBox 79"/>
          <p:cNvSpPr txBox="1"/>
          <p:nvPr/>
        </p:nvSpPr>
        <p:spPr>
          <a:xfrm>
            <a:off x="3613385" y="2237933"/>
            <a:ext cx="792205"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Quality </a:t>
            </a:r>
          </a:p>
          <a:p>
            <a:r>
              <a:rPr lang="en-GB" sz="1400" dirty="0">
                <a:latin typeface="Arial" panose="020B0604020202020204" pitchFamily="34" charset="0"/>
                <a:cs typeface="Arial" panose="020B0604020202020204" pitchFamily="34" charset="0"/>
              </a:rPr>
              <a:t>control </a:t>
            </a:r>
          </a:p>
          <a:p>
            <a:r>
              <a:rPr lang="en-GB" sz="1400" dirty="0">
                <a:latin typeface="Arial" panose="020B0604020202020204" pitchFamily="34" charset="0"/>
                <a:cs typeface="Arial" panose="020B0604020202020204" pitchFamily="34" charset="0"/>
              </a:rPr>
              <a:t>filters</a:t>
            </a:r>
          </a:p>
        </p:txBody>
      </p:sp>
      <p:sp>
        <p:nvSpPr>
          <p:cNvPr id="81" name="TextBox 80"/>
          <p:cNvSpPr txBox="1"/>
          <p:nvPr/>
        </p:nvSpPr>
        <p:spPr>
          <a:xfrm>
            <a:off x="5133115" y="2188094"/>
            <a:ext cx="813043"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Solve </a:t>
            </a:r>
          </a:p>
          <a:p>
            <a:r>
              <a:rPr lang="en-GB" sz="1400" dirty="0">
                <a:latin typeface="Arial" panose="020B0604020202020204" pitchFamily="34" charset="0"/>
                <a:cs typeface="Arial" panose="020B0604020202020204" pitchFamily="34" charset="0"/>
              </a:rPr>
              <a:t>Specific</a:t>
            </a:r>
          </a:p>
          <a:p>
            <a:r>
              <a:rPr lang="en-GB" sz="1400" dirty="0">
                <a:latin typeface="Arial" panose="020B0604020202020204" pitchFamily="34" charset="0"/>
                <a:cs typeface="Arial" panose="020B0604020202020204" pitchFamily="34" charset="0"/>
              </a:rPr>
              <a:t> issues</a:t>
            </a:r>
          </a:p>
        </p:txBody>
      </p:sp>
      <p:sp>
        <p:nvSpPr>
          <p:cNvPr id="82" name="TextBox 81"/>
          <p:cNvSpPr txBox="1"/>
          <p:nvPr/>
        </p:nvSpPr>
        <p:spPr>
          <a:xfrm>
            <a:off x="4323149" y="4105660"/>
            <a:ext cx="1088760" cy="523220"/>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Incorporate</a:t>
            </a:r>
          </a:p>
          <a:p>
            <a:r>
              <a:rPr lang="en-GB" sz="1400" dirty="0">
                <a:latin typeface="Arial" panose="020B0604020202020204" pitchFamily="34" charset="0"/>
                <a:cs typeface="Arial" panose="020B0604020202020204" pitchFamily="34" charset="0"/>
              </a:rPr>
              <a:t>Araport11</a:t>
            </a:r>
          </a:p>
        </p:txBody>
      </p:sp>
      <p:sp>
        <p:nvSpPr>
          <p:cNvPr id="83" name="TextBox 82"/>
          <p:cNvSpPr txBox="1"/>
          <p:nvPr/>
        </p:nvSpPr>
        <p:spPr>
          <a:xfrm>
            <a:off x="5982305" y="2490739"/>
            <a:ext cx="883512" cy="369332"/>
          </a:xfrm>
          <a:prstGeom prst="rect">
            <a:avLst/>
          </a:prstGeom>
          <a:noFill/>
          <a:ln w="28575">
            <a:solidFill>
              <a:srgbClr val="C00000"/>
            </a:solidFill>
          </a:ln>
        </p:spPr>
        <p:txBody>
          <a:bodyPr wrap="none" rtlCol="0">
            <a:spAutoFit/>
          </a:bodyPr>
          <a:lstStyle/>
          <a:p>
            <a:r>
              <a:rPr lang="en-GB" dirty="0"/>
              <a:t>AtRTD2</a:t>
            </a:r>
          </a:p>
        </p:txBody>
      </p:sp>
      <p:sp>
        <p:nvSpPr>
          <p:cNvPr id="84" name="TextBox 83"/>
          <p:cNvSpPr txBox="1"/>
          <p:nvPr/>
        </p:nvSpPr>
        <p:spPr>
          <a:xfrm>
            <a:off x="2104471" y="4520742"/>
            <a:ext cx="498855" cy="276999"/>
          </a:xfrm>
          <a:prstGeom prst="rect">
            <a:avLst/>
          </a:prstGeom>
          <a:noFill/>
        </p:spPr>
        <p:txBody>
          <a:bodyPr wrap="none" rtlCol="0">
            <a:spAutoFit/>
          </a:bodyPr>
          <a:lstStyle/>
          <a:p>
            <a:r>
              <a:rPr lang="en-GB" sz="1200" dirty="0"/>
              <a:t>2015</a:t>
            </a:r>
          </a:p>
        </p:txBody>
      </p:sp>
      <p:sp>
        <p:nvSpPr>
          <p:cNvPr id="85" name="TextBox 84"/>
          <p:cNvSpPr txBox="1"/>
          <p:nvPr/>
        </p:nvSpPr>
        <p:spPr>
          <a:xfrm>
            <a:off x="2775263" y="2832135"/>
            <a:ext cx="498855" cy="276999"/>
          </a:xfrm>
          <a:prstGeom prst="rect">
            <a:avLst/>
          </a:prstGeom>
          <a:noFill/>
        </p:spPr>
        <p:txBody>
          <a:bodyPr wrap="none" rtlCol="0">
            <a:spAutoFit/>
          </a:bodyPr>
          <a:lstStyle/>
          <a:p>
            <a:r>
              <a:rPr lang="en-GB" sz="1200" dirty="0"/>
              <a:t>2015</a:t>
            </a:r>
          </a:p>
        </p:txBody>
      </p:sp>
      <p:sp>
        <p:nvSpPr>
          <p:cNvPr id="86" name="TextBox 85"/>
          <p:cNvSpPr txBox="1"/>
          <p:nvPr/>
        </p:nvSpPr>
        <p:spPr>
          <a:xfrm>
            <a:off x="6313623" y="2900442"/>
            <a:ext cx="498855" cy="276999"/>
          </a:xfrm>
          <a:prstGeom prst="rect">
            <a:avLst/>
          </a:prstGeom>
          <a:noFill/>
        </p:spPr>
        <p:txBody>
          <a:bodyPr wrap="none" rtlCol="0">
            <a:spAutoFit/>
          </a:bodyPr>
          <a:lstStyle/>
          <a:p>
            <a:r>
              <a:rPr lang="en-GB" sz="1200" dirty="0"/>
              <a:t>2017</a:t>
            </a:r>
          </a:p>
        </p:txBody>
      </p:sp>
      <p:sp>
        <p:nvSpPr>
          <p:cNvPr id="87" name="TextBox 86"/>
          <p:cNvSpPr txBox="1"/>
          <p:nvPr/>
        </p:nvSpPr>
        <p:spPr>
          <a:xfrm>
            <a:off x="5797794" y="4173617"/>
            <a:ext cx="1548501" cy="369332"/>
          </a:xfrm>
          <a:prstGeom prst="rect">
            <a:avLst/>
          </a:prstGeom>
          <a:noFill/>
          <a:ln w="28575">
            <a:solidFill>
              <a:srgbClr val="C00000"/>
            </a:solidFill>
          </a:ln>
        </p:spPr>
        <p:txBody>
          <a:bodyPr wrap="none" rtlCol="0">
            <a:spAutoFit/>
          </a:bodyPr>
          <a:lstStyle/>
          <a:p>
            <a:r>
              <a:rPr lang="en-GB" dirty="0"/>
              <a:t>AtRTD2-QUASI</a:t>
            </a:r>
          </a:p>
        </p:txBody>
      </p:sp>
      <p:sp>
        <p:nvSpPr>
          <p:cNvPr id="88" name="TextBox 87"/>
          <p:cNvSpPr txBox="1"/>
          <p:nvPr/>
        </p:nvSpPr>
        <p:spPr>
          <a:xfrm>
            <a:off x="7553709" y="4197470"/>
            <a:ext cx="1365117" cy="523220"/>
          </a:xfrm>
          <a:prstGeom prst="rect">
            <a:avLst/>
          </a:prstGeom>
          <a:noFill/>
          <a:ln w="28575">
            <a:solidFill>
              <a:srgbClr val="00B050"/>
            </a:solidFill>
          </a:ln>
        </p:spPr>
        <p:txBody>
          <a:bodyPr wrap="none" rtlCol="0">
            <a:spAutoFit/>
          </a:bodyPr>
          <a:lstStyle/>
          <a:p>
            <a:pPr algn="ctr"/>
            <a:r>
              <a:rPr lang="en-GB" sz="1400" dirty="0">
                <a:latin typeface="Arial" panose="020B0604020202020204" pitchFamily="34" charset="0"/>
                <a:cs typeface="Arial" panose="020B0604020202020204" pitchFamily="34" charset="0"/>
              </a:rPr>
              <a:t>Analysis of </a:t>
            </a:r>
          </a:p>
          <a:p>
            <a:r>
              <a:rPr lang="en-GB" sz="1400" dirty="0">
                <a:latin typeface="Arial" panose="020B0604020202020204" pitchFamily="34" charset="0"/>
                <a:cs typeface="Arial" panose="020B0604020202020204" pitchFamily="34" charset="0"/>
              </a:rPr>
              <a:t>RNA-</a:t>
            </a:r>
            <a:r>
              <a:rPr lang="en-GB" sz="1400" dirty="0" err="1">
                <a:latin typeface="Arial" panose="020B0604020202020204" pitchFamily="34" charset="0"/>
                <a:cs typeface="Arial" panose="020B0604020202020204" pitchFamily="34" charset="0"/>
              </a:rPr>
              <a:t>seq</a:t>
            </a:r>
            <a:r>
              <a:rPr lang="en-GB" sz="1400" dirty="0">
                <a:latin typeface="Arial" panose="020B0604020202020204" pitchFamily="34" charset="0"/>
                <a:cs typeface="Arial" panose="020B0604020202020204" pitchFamily="34" charset="0"/>
              </a:rPr>
              <a:t> data</a:t>
            </a:r>
          </a:p>
        </p:txBody>
      </p:sp>
      <p:sp>
        <p:nvSpPr>
          <p:cNvPr id="89" name="TextBox 88"/>
          <p:cNvSpPr txBox="1"/>
          <p:nvPr/>
        </p:nvSpPr>
        <p:spPr>
          <a:xfrm>
            <a:off x="169885" y="3688106"/>
            <a:ext cx="498855" cy="276999"/>
          </a:xfrm>
          <a:prstGeom prst="rect">
            <a:avLst/>
          </a:prstGeom>
          <a:noFill/>
        </p:spPr>
        <p:txBody>
          <a:bodyPr wrap="none" rtlCol="0">
            <a:spAutoFit/>
          </a:bodyPr>
          <a:lstStyle/>
          <a:p>
            <a:r>
              <a:rPr lang="en-GB" sz="1200" dirty="0"/>
              <a:t>2014</a:t>
            </a:r>
          </a:p>
        </p:txBody>
      </p:sp>
      <p:sp>
        <p:nvSpPr>
          <p:cNvPr id="90" name="标题 11"/>
          <p:cNvSpPr txBox="1">
            <a:spLocks/>
          </p:cNvSpPr>
          <p:nvPr/>
        </p:nvSpPr>
        <p:spPr>
          <a:xfrm>
            <a:off x="6806193" y="1972400"/>
            <a:ext cx="1270075" cy="99823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400" i="1" dirty="0">
                <a:solidFill>
                  <a:prstClr val="black"/>
                </a:solidFill>
                <a:latin typeface="Arial" panose="020B0604020202020204" pitchFamily="34" charset="0"/>
                <a:ea typeface="微软雅黑" panose="020B0503020204020204" pitchFamily="34" charset="-122"/>
                <a:cs typeface="Arial" panose="020B0604020202020204" pitchFamily="34" charset="0"/>
              </a:rPr>
              <a:t>Salmon</a:t>
            </a:r>
          </a:p>
          <a:p>
            <a:pPr algn="l"/>
            <a:r>
              <a:rPr lang="en-US" altLang="zh-CN" sz="1400" dirty="0">
                <a:solidFill>
                  <a:prstClr val="black"/>
                </a:solidFill>
                <a:latin typeface="Arial" panose="020B0604020202020204" pitchFamily="34" charset="0"/>
                <a:ea typeface="微软雅黑" panose="020B0503020204020204" pitchFamily="34" charset="-122"/>
                <a:cs typeface="Arial" panose="020B0604020202020204" pitchFamily="34" charset="0"/>
              </a:rPr>
              <a:t>Accurate transcript quantification</a:t>
            </a:r>
          </a:p>
        </p:txBody>
      </p:sp>
      <p:cxnSp>
        <p:nvCxnSpPr>
          <p:cNvPr id="91" name="直接连接符 86"/>
          <p:cNvCxnSpPr/>
          <p:nvPr/>
        </p:nvCxnSpPr>
        <p:spPr>
          <a:xfrm flipH="1">
            <a:off x="7238745" y="2983984"/>
            <a:ext cx="12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92" name="Circular Arrow 91"/>
          <p:cNvSpPr/>
          <p:nvPr/>
        </p:nvSpPr>
        <p:spPr>
          <a:xfrm>
            <a:off x="4724400" y="1447800"/>
            <a:ext cx="1338730" cy="944447"/>
          </a:xfrm>
          <a:prstGeom prst="circularArrow">
            <a:avLst>
              <a:gd name="adj1" fmla="val 0"/>
              <a:gd name="adj2" fmla="val 1142319"/>
              <a:gd name="adj3" fmla="val 1731398"/>
              <a:gd name="adj4" fmla="val 7657864"/>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3" name="Title 1"/>
          <p:cNvSpPr txBox="1">
            <a:spLocks/>
          </p:cNvSpPr>
          <p:nvPr/>
        </p:nvSpPr>
        <p:spPr>
          <a:xfrm>
            <a:off x="419312" y="203076"/>
            <a:ext cx="7962688"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dirty="0">
                <a:solidFill>
                  <a:schemeClr val="tx2"/>
                </a:solidFill>
              </a:rPr>
              <a:t>Improving the accuracy of RNA-</a:t>
            </a:r>
            <a:r>
              <a:rPr lang="en-GB" sz="3600" dirty="0" err="1">
                <a:solidFill>
                  <a:schemeClr val="tx2"/>
                </a:solidFill>
              </a:rPr>
              <a:t>seq</a:t>
            </a:r>
            <a:r>
              <a:rPr lang="en-GB" sz="3600" dirty="0">
                <a:solidFill>
                  <a:schemeClr val="tx2"/>
                </a:solidFill>
              </a:rPr>
              <a:t> </a:t>
            </a:r>
          </a:p>
          <a:p>
            <a:pPr algn="ctr"/>
            <a:r>
              <a:rPr lang="en-GB" sz="3600" dirty="0">
                <a:solidFill>
                  <a:schemeClr val="tx2"/>
                </a:solidFill>
              </a:rPr>
              <a:t>–Reference Transcript Dataset (RTD)</a:t>
            </a:r>
          </a:p>
        </p:txBody>
      </p:sp>
      <p:sp>
        <p:nvSpPr>
          <p:cNvPr id="41" name="TextBox 40"/>
          <p:cNvSpPr txBox="1"/>
          <p:nvPr/>
        </p:nvSpPr>
        <p:spPr>
          <a:xfrm>
            <a:off x="3017675" y="5117068"/>
            <a:ext cx="1173326" cy="646331"/>
          </a:xfrm>
          <a:prstGeom prst="rect">
            <a:avLst/>
          </a:prstGeom>
          <a:noFill/>
          <a:ln w="28575">
            <a:solidFill>
              <a:srgbClr val="C00000"/>
            </a:solidFill>
          </a:ln>
        </p:spPr>
        <p:txBody>
          <a:bodyPr wrap="square" rtlCol="0">
            <a:spAutoFit/>
          </a:bodyPr>
          <a:lstStyle/>
          <a:p>
            <a:r>
              <a:rPr lang="en-GB" dirty="0">
                <a:solidFill>
                  <a:srgbClr val="C00000"/>
                </a:solidFill>
              </a:rPr>
              <a:t>Missing transcripts</a:t>
            </a:r>
          </a:p>
        </p:txBody>
      </p:sp>
      <p:sp>
        <p:nvSpPr>
          <p:cNvPr id="42" name="TextBox 41"/>
          <p:cNvSpPr txBox="1"/>
          <p:nvPr/>
        </p:nvSpPr>
        <p:spPr>
          <a:xfrm>
            <a:off x="3200400" y="1639669"/>
            <a:ext cx="1590929" cy="646331"/>
          </a:xfrm>
          <a:prstGeom prst="rect">
            <a:avLst/>
          </a:prstGeom>
          <a:noFill/>
          <a:ln w="28575">
            <a:solidFill>
              <a:srgbClr val="C00000"/>
            </a:solidFill>
          </a:ln>
        </p:spPr>
        <p:txBody>
          <a:bodyPr wrap="square" rtlCol="0">
            <a:spAutoFit/>
          </a:bodyPr>
          <a:lstStyle/>
          <a:p>
            <a:r>
              <a:rPr lang="en-GB" dirty="0" err="1">
                <a:solidFill>
                  <a:srgbClr val="C00000"/>
                </a:solidFill>
              </a:rPr>
              <a:t>Mis</a:t>
            </a:r>
            <a:r>
              <a:rPr lang="en-GB" dirty="0">
                <a:solidFill>
                  <a:srgbClr val="C00000"/>
                </a:solidFill>
              </a:rPr>
              <a:t>-assembled</a:t>
            </a:r>
          </a:p>
          <a:p>
            <a:r>
              <a:rPr lang="en-GB" dirty="0">
                <a:solidFill>
                  <a:srgbClr val="C00000"/>
                </a:solidFill>
              </a:rPr>
              <a:t>transcripts</a:t>
            </a:r>
          </a:p>
        </p:txBody>
      </p:sp>
    </p:spTree>
    <p:extLst>
      <p:ext uri="{BB962C8B-B14F-4D97-AF65-F5344CB8AC3E}">
        <p14:creationId xmlns:p14="http://schemas.microsoft.com/office/powerpoint/2010/main" val="477966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a:spLocks/>
          </p:cNvSpPr>
          <p:nvPr/>
        </p:nvSpPr>
        <p:spPr>
          <a:xfrm>
            <a:off x="419312" y="203076"/>
            <a:ext cx="7962688"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dirty="0">
                <a:solidFill>
                  <a:schemeClr val="tx2"/>
                </a:solidFill>
              </a:rPr>
              <a:t>Improving the accuracy of RNA-</a:t>
            </a:r>
            <a:r>
              <a:rPr lang="en-GB" sz="3600" dirty="0" err="1">
                <a:solidFill>
                  <a:schemeClr val="tx2"/>
                </a:solidFill>
              </a:rPr>
              <a:t>seq</a:t>
            </a:r>
            <a:r>
              <a:rPr lang="en-GB" sz="3600" dirty="0">
                <a:solidFill>
                  <a:schemeClr val="tx2"/>
                </a:solidFill>
              </a:rPr>
              <a:t> </a:t>
            </a:r>
          </a:p>
          <a:p>
            <a:pPr algn="ctr"/>
            <a:r>
              <a:rPr lang="en-GB" sz="3600" dirty="0">
                <a:solidFill>
                  <a:schemeClr val="tx2"/>
                </a:solidFill>
              </a:rPr>
              <a:t>–Reference Transcript Dataset (RTD)</a:t>
            </a:r>
          </a:p>
        </p:txBody>
      </p:sp>
      <p:grpSp>
        <p:nvGrpSpPr>
          <p:cNvPr id="12" name="Group 11"/>
          <p:cNvGrpSpPr/>
          <p:nvPr/>
        </p:nvGrpSpPr>
        <p:grpSpPr>
          <a:xfrm>
            <a:off x="134346" y="1448636"/>
            <a:ext cx="8794657" cy="3826575"/>
            <a:chOff x="134346" y="1448636"/>
            <a:chExt cx="8794657" cy="3826575"/>
          </a:xfrm>
        </p:grpSpPr>
        <p:sp>
          <p:nvSpPr>
            <p:cNvPr id="5" name="燕尾形 65"/>
            <p:cNvSpPr/>
            <p:nvPr/>
          </p:nvSpPr>
          <p:spPr>
            <a:xfrm>
              <a:off x="1596113"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sp>
          <p:nvSpPr>
            <p:cNvPr id="7" name="燕尾形 67"/>
            <p:cNvSpPr/>
            <p:nvPr/>
          </p:nvSpPr>
          <p:spPr>
            <a:xfrm>
              <a:off x="137951"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cxnSp>
          <p:nvCxnSpPr>
            <p:cNvPr id="8" name="直接连接符 68"/>
            <p:cNvCxnSpPr/>
            <p:nvPr/>
          </p:nvCxnSpPr>
          <p:spPr>
            <a:xfrm>
              <a:off x="609201" y="3001748"/>
              <a:ext cx="0" cy="544404"/>
            </a:xfrm>
            <a:prstGeom prst="line">
              <a:avLst/>
            </a:prstGeom>
            <a:noFill/>
            <a:ln w="9525" cap="flat" cmpd="sng" algn="ctr">
              <a:solidFill>
                <a:sysClr val="windowText" lastClr="000000"/>
              </a:solidFill>
              <a:prstDash val="solid"/>
              <a:headEnd type="oval" w="med" len="med"/>
              <a:tailEnd type="oval" w="med" len="med"/>
            </a:ln>
            <a:effectLst/>
          </p:spPr>
        </p:cxnSp>
        <p:sp>
          <p:nvSpPr>
            <p:cNvPr id="9" name="燕尾形 69"/>
            <p:cNvSpPr/>
            <p:nvPr/>
          </p:nvSpPr>
          <p:spPr>
            <a:xfrm>
              <a:off x="3054275"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sp>
          <p:nvSpPr>
            <p:cNvPr id="10" name="燕尾形 70"/>
            <p:cNvSpPr/>
            <p:nvPr/>
          </p:nvSpPr>
          <p:spPr>
            <a:xfrm>
              <a:off x="4512437"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cxnSp>
          <p:nvCxnSpPr>
            <p:cNvPr id="17" name="直接连接符 86"/>
            <p:cNvCxnSpPr/>
            <p:nvPr/>
          </p:nvCxnSpPr>
          <p:spPr>
            <a:xfrm flipH="1">
              <a:off x="1396900" y="2983984"/>
              <a:ext cx="12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22" name="标题 11"/>
            <p:cNvSpPr txBox="1">
              <a:spLocks/>
            </p:cNvSpPr>
            <p:nvPr/>
          </p:nvSpPr>
          <p:spPr>
            <a:xfrm>
              <a:off x="134346" y="2393083"/>
              <a:ext cx="932454" cy="60866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zh-CN" sz="1400" dirty="0">
                  <a:solidFill>
                    <a:prstClr val="black"/>
                  </a:solidFill>
                  <a:latin typeface="Arial" panose="020B0604020202020204" pitchFamily="34" charset="0"/>
                  <a:ea typeface="微软雅黑" panose="020B0503020204020204" pitchFamily="34" charset="-122"/>
                  <a:cs typeface="Arial" panose="020B0604020202020204" pitchFamily="34" charset="0"/>
                </a:rPr>
                <a:t>TAIR10</a:t>
              </a:r>
            </a:p>
            <a:p>
              <a:pPr algn="l"/>
              <a:r>
                <a:rPr lang="en-GB" altLang="zh-CN" sz="1400" i="1" dirty="0">
                  <a:solidFill>
                    <a:prstClr val="black"/>
                  </a:solidFill>
                  <a:latin typeface="Arial" panose="020B0604020202020204" pitchFamily="34" charset="0"/>
                  <a:ea typeface="微软雅黑" panose="020B0503020204020204" pitchFamily="34" charset="-122"/>
                  <a:cs typeface="Arial" panose="020B0604020202020204" pitchFamily="34" charset="0"/>
                </a:rPr>
                <a:t>/Marquez, et al </a:t>
              </a:r>
            </a:p>
            <a:p>
              <a:pPr algn="l"/>
              <a:endParaRPr lang="zh-CN" altLang="en-US" sz="140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5" name="燕尾形 65"/>
            <p:cNvSpPr/>
            <p:nvPr/>
          </p:nvSpPr>
          <p:spPr>
            <a:xfrm>
              <a:off x="7416835" y="3400074"/>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sp>
          <p:nvSpPr>
            <p:cNvPr id="26" name="燕尾形 67"/>
            <p:cNvSpPr/>
            <p:nvPr/>
          </p:nvSpPr>
          <p:spPr>
            <a:xfrm>
              <a:off x="5970599" y="3400074"/>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cxnSp>
          <p:nvCxnSpPr>
            <p:cNvPr id="6" name="直接连接符 66"/>
            <p:cNvCxnSpPr/>
            <p:nvPr/>
          </p:nvCxnSpPr>
          <p:spPr>
            <a:xfrm flipH="1" flipV="1">
              <a:off x="776150" y="3569322"/>
              <a:ext cx="1" cy="582892"/>
            </a:xfrm>
            <a:prstGeom prst="line">
              <a:avLst/>
            </a:prstGeom>
            <a:noFill/>
            <a:ln w="9525" cap="flat" cmpd="sng" algn="ctr">
              <a:solidFill>
                <a:sysClr val="windowText" lastClr="000000"/>
              </a:solidFill>
              <a:prstDash val="solid"/>
              <a:headEnd type="oval" w="med" len="med"/>
              <a:tailEnd type="oval" w="med" len="med"/>
            </a:ln>
            <a:effectLst/>
          </p:spPr>
        </p:cxnSp>
        <p:sp>
          <p:nvSpPr>
            <p:cNvPr id="27" name="TextBox 26"/>
            <p:cNvSpPr txBox="1"/>
            <p:nvPr/>
          </p:nvSpPr>
          <p:spPr>
            <a:xfrm>
              <a:off x="339265" y="4166486"/>
              <a:ext cx="1158972"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Generated</a:t>
              </a:r>
            </a:p>
            <a:p>
              <a:r>
                <a:rPr lang="en-GB" sz="1400" dirty="0">
                  <a:latin typeface="Arial" panose="020B0604020202020204" pitchFamily="34" charset="0"/>
                  <a:cs typeface="Arial" panose="020B0604020202020204" pitchFamily="34" charset="0"/>
                </a:rPr>
                <a:t>HR RT-PCR</a:t>
              </a:r>
            </a:p>
            <a:p>
              <a:r>
                <a:rPr lang="en-GB" sz="1400" dirty="0">
                  <a:latin typeface="Arial" panose="020B0604020202020204" pitchFamily="34" charset="0"/>
                  <a:cs typeface="Arial" panose="020B0604020202020204" pitchFamily="34" charset="0"/>
                </a:rPr>
                <a:t>AS data</a:t>
              </a:r>
            </a:p>
          </p:txBody>
        </p:sp>
        <p:cxnSp>
          <p:nvCxnSpPr>
            <p:cNvPr id="28" name="直接连接符 86"/>
            <p:cNvCxnSpPr/>
            <p:nvPr/>
          </p:nvCxnSpPr>
          <p:spPr>
            <a:xfrm flipH="1">
              <a:off x="2191040" y="3541911"/>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29" name="直接连接符 86"/>
            <p:cNvCxnSpPr/>
            <p:nvPr/>
          </p:nvCxnSpPr>
          <p:spPr>
            <a:xfrm flipH="1">
              <a:off x="2775457" y="2985315"/>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0" name="直接连接符 86"/>
            <p:cNvCxnSpPr/>
            <p:nvPr/>
          </p:nvCxnSpPr>
          <p:spPr>
            <a:xfrm flipH="1">
              <a:off x="4004923" y="2986646"/>
              <a:ext cx="12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31" name="TextBox 30"/>
            <p:cNvSpPr txBox="1"/>
            <p:nvPr/>
          </p:nvSpPr>
          <p:spPr>
            <a:xfrm>
              <a:off x="1165864" y="2187154"/>
              <a:ext cx="990977"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Optimise </a:t>
              </a:r>
            </a:p>
            <a:p>
              <a:r>
                <a:rPr lang="en-GB" sz="1400" dirty="0">
                  <a:latin typeface="Arial" panose="020B0604020202020204" pitchFamily="34" charset="0"/>
                  <a:cs typeface="Arial" panose="020B0604020202020204" pitchFamily="34" charset="0"/>
                </a:rPr>
                <a:t>assembly/</a:t>
              </a:r>
            </a:p>
            <a:p>
              <a:r>
                <a:rPr lang="en-GB" sz="1400" dirty="0">
                  <a:latin typeface="Arial" panose="020B0604020202020204" pitchFamily="34" charset="0"/>
                  <a:cs typeface="Arial" panose="020B0604020202020204" pitchFamily="34" charset="0"/>
                </a:rPr>
                <a:t>merge </a:t>
              </a:r>
            </a:p>
          </p:txBody>
        </p:sp>
        <p:cxnSp>
          <p:nvCxnSpPr>
            <p:cNvPr id="32" name="直接连接符 86"/>
            <p:cNvCxnSpPr/>
            <p:nvPr/>
          </p:nvCxnSpPr>
          <p:spPr>
            <a:xfrm flipH="1">
              <a:off x="3414542" y="3536078"/>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3" name="直接连接符 86"/>
            <p:cNvCxnSpPr/>
            <p:nvPr/>
          </p:nvCxnSpPr>
          <p:spPr>
            <a:xfrm flipH="1">
              <a:off x="4815958" y="3536081"/>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4" name="直接连接符 86"/>
            <p:cNvCxnSpPr/>
            <p:nvPr/>
          </p:nvCxnSpPr>
          <p:spPr>
            <a:xfrm flipH="1">
              <a:off x="5454668" y="2983984"/>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5" name="直接连接符 86"/>
            <p:cNvCxnSpPr/>
            <p:nvPr/>
          </p:nvCxnSpPr>
          <p:spPr>
            <a:xfrm flipH="1">
              <a:off x="6313622" y="2970634"/>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6" name="直接连接符 86"/>
            <p:cNvCxnSpPr/>
            <p:nvPr/>
          </p:nvCxnSpPr>
          <p:spPr>
            <a:xfrm flipH="1">
              <a:off x="6367204" y="3523421"/>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7" name="直接连接符 86"/>
            <p:cNvCxnSpPr/>
            <p:nvPr/>
          </p:nvCxnSpPr>
          <p:spPr>
            <a:xfrm flipH="1">
              <a:off x="8236268" y="3566223"/>
              <a:ext cx="12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38" name="TextBox 37"/>
            <p:cNvSpPr txBox="1"/>
            <p:nvPr/>
          </p:nvSpPr>
          <p:spPr>
            <a:xfrm>
              <a:off x="1859723" y="4152214"/>
              <a:ext cx="883512" cy="369332"/>
            </a:xfrm>
            <a:prstGeom prst="rect">
              <a:avLst/>
            </a:prstGeom>
            <a:noFill/>
            <a:ln w="28575">
              <a:solidFill>
                <a:srgbClr val="C00000"/>
              </a:solidFill>
            </a:ln>
          </p:spPr>
          <p:txBody>
            <a:bodyPr wrap="none" rtlCol="0">
              <a:spAutoFit/>
            </a:bodyPr>
            <a:lstStyle/>
            <a:p>
              <a:r>
                <a:rPr lang="en-GB" dirty="0"/>
                <a:t>AtRTD1</a:t>
              </a:r>
            </a:p>
          </p:txBody>
        </p:sp>
        <p:sp>
          <p:nvSpPr>
            <p:cNvPr id="39" name="TextBox 38"/>
            <p:cNvSpPr txBox="1"/>
            <p:nvPr/>
          </p:nvSpPr>
          <p:spPr>
            <a:xfrm>
              <a:off x="2405530" y="2402598"/>
              <a:ext cx="1090363" cy="523220"/>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Release of </a:t>
              </a:r>
            </a:p>
            <a:p>
              <a:r>
                <a:rPr lang="en-GB" sz="1400" dirty="0">
                  <a:latin typeface="Arial" panose="020B0604020202020204" pitchFamily="34" charset="0"/>
                  <a:cs typeface="Arial" panose="020B0604020202020204" pitchFamily="34" charset="0"/>
                </a:rPr>
                <a:t>Araport11</a:t>
              </a:r>
            </a:p>
          </p:txBody>
        </p:sp>
        <p:sp>
          <p:nvSpPr>
            <p:cNvPr id="40" name="TextBox 39"/>
            <p:cNvSpPr txBox="1"/>
            <p:nvPr/>
          </p:nvSpPr>
          <p:spPr>
            <a:xfrm>
              <a:off x="3005592" y="4105660"/>
              <a:ext cx="1095172" cy="1169551"/>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Assembled</a:t>
              </a:r>
            </a:p>
            <a:p>
              <a:r>
                <a:rPr lang="en-GB" sz="1400" dirty="0">
                  <a:latin typeface="Arial" panose="020B0604020202020204" pitchFamily="34" charset="0"/>
                  <a:cs typeface="Arial" panose="020B0604020202020204" pitchFamily="34" charset="0"/>
                </a:rPr>
                <a:t>&gt;9.5 billion </a:t>
              </a:r>
            </a:p>
            <a:p>
              <a:r>
                <a:rPr lang="en-GB" sz="1400" dirty="0">
                  <a:latin typeface="Arial" panose="020B0604020202020204" pitchFamily="34" charset="0"/>
                  <a:cs typeface="Arial" panose="020B0604020202020204" pitchFamily="34" charset="0"/>
                </a:rPr>
                <a:t>paired-end </a:t>
              </a:r>
            </a:p>
            <a:p>
              <a:r>
                <a:rPr lang="en-GB" sz="1400" dirty="0">
                  <a:latin typeface="Arial" panose="020B0604020202020204" pitchFamily="34" charset="0"/>
                  <a:cs typeface="Arial" panose="020B0604020202020204" pitchFamily="34" charset="0"/>
                </a:rPr>
                <a:t>reads </a:t>
              </a:r>
            </a:p>
            <a:p>
              <a:endParaRPr lang="en-GB" sz="1400" dirty="0">
                <a:latin typeface="Arial" panose="020B0604020202020204" pitchFamily="34" charset="0"/>
                <a:cs typeface="Arial" panose="020B0604020202020204" pitchFamily="34" charset="0"/>
              </a:endParaRPr>
            </a:p>
          </p:txBody>
        </p:sp>
        <p:sp>
          <p:nvSpPr>
            <p:cNvPr id="41" name="TextBox 40"/>
            <p:cNvSpPr txBox="1"/>
            <p:nvPr/>
          </p:nvSpPr>
          <p:spPr>
            <a:xfrm>
              <a:off x="3613385" y="2237933"/>
              <a:ext cx="792205"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Quality </a:t>
              </a:r>
            </a:p>
            <a:p>
              <a:r>
                <a:rPr lang="en-GB" sz="1400" dirty="0">
                  <a:latin typeface="Arial" panose="020B0604020202020204" pitchFamily="34" charset="0"/>
                  <a:cs typeface="Arial" panose="020B0604020202020204" pitchFamily="34" charset="0"/>
                </a:rPr>
                <a:t>control </a:t>
              </a:r>
            </a:p>
            <a:p>
              <a:r>
                <a:rPr lang="en-GB" sz="1400" dirty="0">
                  <a:latin typeface="Arial" panose="020B0604020202020204" pitchFamily="34" charset="0"/>
                  <a:cs typeface="Arial" panose="020B0604020202020204" pitchFamily="34" charset="0"/>
                </a:rPr>
                <a:t>filters</a:t>
              </a:r>
            </a:p>
          </p:txBody>
        </p:sp>
        <p:sp>
          <p:nvSpPr>
            <p:cNvPr id="42" name="TextBox 41"/>
            <p:cNvSpPr txBox="1"/>
            <p:nvPr/>
          </p:nvSpPr>
          <p:spPr>
            <a:xfrm>
              <a:off x="5133115" y="2188094"/>
              <a:ext cx="813043"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Solve </a:t>
              </a:r>
            </a:p>
            <a:p>
              <a:r>
                <a:rPr lang="en-GB" sz="1400" dirty="0">
                  <a:latin typeface="Arial" panose="020B0604020202020204" pitchFamily="34" charset="0"/>
                  <a:cs typeface="Arial" panose="020B0604020202020204" pitchFamily="34" charset="0"/>
                </a:rPr>
                <a:t>Specific</a:t>
              </a:r>
            </a:p>
            <a:p>
              <a:r>
                <a:rPr lang="en-GB" sz="1400" dirty="0">
                  <a:latin typeface="Arial" panose="020B0604020202020204" pitchFamily="34" charset="0"/>
                  <a:cs typeface="Arial" panose="020B0604020202020204" pitchFamily="34" charset="0"/>
                </a:rPr>
                <a:t> issues</a:t>
              </a:r>
            </a:p>
          </p:txBody>
        </p:sp>
        <p:sp>
          <p:nvSpPr>
            <p:cNvPr id="43" name="TextBox 42"/>
            <p:cNvSpPr txBox="1"/>
            <p:nvPr/>
          </p:nvSpPr>
          <p:spPr>
            <a:xfrm>
              <a:off x="4323149" y="4105660"/>
              <a:ext cx="1088760" cy="523220"/>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Incorporate</a:t>
              </a:r>
            </a:p>
            <a:p>
              <a:r>
                <a:rPr lang="en-GB" sz="1400" dirty="0">
                  <a:latin typeface="Arial" panose="020B0604020202020204" pitchFamily="34" charset="0"/>
                  <a:cs typeface="Arial" panose="020B0604020202020204" pitchFamily="34" charset="0"/>
                </a:rPr>
                <a:t>Araport11</a:t>
              </a:r>
            </a:p>
          </p:txBody>
        </p:sp>
        <p:sp>
          <p:nvSpPr>
            <p:cNvPr id="44" name="TextBox 43"/>
            <p:cNvSpPr txBox="1"/>
            <p:nvPr/>
          </p:nvSpPr>
          <p:spPr>
            <a:xfrm>
              <a:off x="5982305" y="2490739"/>
              <a:ext cx="883512" cy="369332"/>
            </a:xfrm>
            <a:prstGeom prst="rect">
              <a:avLst/>
            </a:prstGeom>
            <a:noFill/>
            <a:ln w="28575">
              <a:solidFill>
                <a:srgbClr val="C00000"/>
              </a:solidFill>
            </a:ln>
          </p:spPr>
          <p:txBody>
            <a:bodyPr wrap="none" rtlCol="0">
              <a:spAutoFit/>
            </a:bodyPr>
            <a:lstStyle/>
            <a:p>
              <a:r>
                <a:rPr lang="en-GB" dirty="0"/>
                <a:t>AtRTD2</a:t>
              </a:r>
            </a:p>
          </p:txBody>
        </p:sp>
        <p:sp>
          <p:nvSpPr>
            <p:cNvPr id="45" name="TextBox 44"/>
            <p:cNvSpPr txBox="1"/>
            <p:nvPr/>
          </p:nvSpPr>
          <p:spPr>
            <a:xfrm>
              <a:off x="2104471" y="4520742"/>
              <a:ext cx="498855" cy="276999"/>
            </a:xfrm>
            <a:prstGeom prst="rect">
              <a:avLst/>
            </a:prstGeom>
            <a:noFill/>
          </p:spPr>
          <p:txBody>
            <a:bodyPr wrap="none" rtlCol="0">
              <a:spAutoFit/>
            </a:bodyPr>
            <a:lstStyle/>
            <a:p>
              <a:r>
                <a:rPr lang="en-GB" sz="1200" dirty="0"/>
                <a:t>2015</a:t>
              </a:r>
            </a:p>
          </p:txBody>
        </p:sp>
        <p:sp>
          <p:nvSpPr>
            <p:cNvPr id="46" name="TextBox 45"/>
            <p:cNvSpPr txBox="1"/>
            <p:nvPr/>
          </p:nvSpPr>
          <p:spPr>
            <a:xfrm>
              <a:off x="2775263" y="2832135"/>
              <a:ext cx="498855" cy="276999"/>
            </a:xfrm>
            <a:prstGeom prst="rect">
              <a:avLst/>
            </a:prstGeom>
            <a:noFill/>
          </p:spPr>
          <p:txBody>
            <a:bodyPr wrap="none" rtlCol="0">
              <a:spAutoFit/>
            </a:bodyPr>
            <a:lstStyle/>
            <a:p>
              <a:r>
                <a:rPr lang="en-GB" sz="1200" dirty="0"/>
                <a:t>2015</a:t>
              </a:r>
            </a:p>
          </p:txBody>
        </p:sp>
        <p:sp>
          <p:nvSpPr>
            <p:cNvPr id="47" name="TextBox 46"/>
            <p:cNvSpPr txBox="1"/>
            <p:nvPr/>
          </p:nvSpPr>
          <p:spPr>
            <a:xfrm>
              <a:off x="6313623" y="2900442"/>
              <a:ext cx="498855" cy="276999"/>
            </a:xfrm>
            <a:prstGeom prst="rect">
              <a:avLst/>
            </a:prstGeom>
            <a:noFill/>
          </p:spPr>
          <p:txBody>
            <a:bodyPr wrap="none" rtlCol="0">
              <a:spAutoFit/>
            </a:bodyPr>
            <a:lstStyle/>
            <a:p>
              <a:r>
                <a:rPr lang="en-GB" sz="1200" dirty="0"/>
                <a:t>2017</a:t>
              </a:r>
            </a:p>
          </p:txBody>
        </p:sp>
        <p:sp>
          <p:nvSpPr>
            <p:cNvPr id="48" name="TextBox 47"/>
            <p:cNvSpPr txBox="1"/>
            <p:nvPr/>
          </p:nvSpPr>
          <p:spPr>
            <a:xfrm>
              <a:off x="5797794" y="4173617"/>
              <a:ext cx="1548501" cy="369332"/>
            </a:xfrm>
            <a:prstGeom prst="rect">
              <a:avLst/>
            </a:prstGeom>
            <a:noFill/>
            <a:ln w="28575">
              <a:solidFill>
                <a:srgbClr val="C00000"/>
              </a:solidFill>
            </a:ln>
          </p:spPr>
          <p:txBody>
            <a:bodyPr wrap="none" rtlCol="0">
              <a:spAutoFit/>
            </a:bodyPr>
            <a:lstStyle/>
            <a:p>
              <a:r>
                <a:rPr lang="en-GB" dirty="0"/>
                <a:t>AtRTD2-QUASI</a:t>
              </a:r>
            </a:p>
          </p:txBody>
        </p:sp>
        <p:sp>
          <p:nvSpPr>
            <p:cNvPr id="49" name="TextBox 48"/>
            <p:cNvSpPr txBox="1"/>
            <p:nvPr/>
          </p:nvSpPr>
          <p:spPr>
            <a:xfrm>
              <a:off x="7553709" y="4197470"/>
              <a:ext cx="1365117" cy="523220"/>
            </a:xfrm>
            <a:prstGeom prst="rect">
              <a:avLst/>
            </a:prstGeom>
            <a:noFill/>
            <a:ln w="28575">
              <a:solidFill>
                <a:srgbClr val="00B050"/>
              </a:solidFill>
            </a:ln>
          </p:spPr>
          <p:txBody>
            <a:bodyPr wrap="none" rtlCol="0">
              <a:spAutoFit/>
            </a:bodyPr>
            <a:lstStyle/>
            <a:p>
              <a:pPr algn="ctr"/>
              <a:r>
                <a:rPr lang="en-GB" sz="1400" dirty="0">
                  <a:latin typeface="Arial" panose="020B0604020202020204" pitchFamily="34" charset="0"/>
                  <a:cs typeface="Arial" panose="020B0604020202020204" pitchFamily="34" charset="0"/>
                </a:rPr>
                <a:t>Analysis of </a:t>
              </a:r>
            </a:p>
            <a:p>
              <a:r>
                <a:rPr lang="en-GB" sz="1400" dirty="0">
                  <a:latin typeface="Arial" panose="020B0604020202020204" pitchFamily="34" charset="0"/>
                  <a:cs typeface="Arial" panose="020B0604020202020204" pitchFamily="34" charset="0"/>
                </a:rPr>
                <a:t>RNA-</a:t>
              </a:r>
              <a:r>
                <a:rPr lang="en-GB" sz="1400" dirty="0" err="1">
                  <a:latin typeface="Arial" panose="020B0604020202020204" pitchFamily="34" charset="0"/>
                  <a:cs typeface="Arial" panose="020B0604020202020204" pitchFamily="34" charset="0"/>
                </a:rPr>
                <a:t>seq</a:t>
              </a:r>
              <a:r>
                <a:rPr lang="en-GB" sz="1400" dirty="0">
                  <a:latin typeface="Arial" panose="020B0604020202020204" pitchFamily="34" charset="0"/>
                  <a:cs typeface="Arial" panose="020B0604020202020204" pitchFamily="34" charset="0"/>
                </a:rPr>
                <a:t> data</a:t>
              </a:r>
            </a:p>
          </p:txBody>
        </p:sp>
        <p:sp>
          <p:nvSpPr>
            <p:cNvPr id="52" name="TextBox 51"/>
            <p:cNvSpPr txBox="1"/>
            <p:nvPr/>
          </p:nvSpPr>
          <p:spPr>
            <a:xfrm>
              <a:off x="169885" y="3688106"/>
              <a:ext cx="498855" cy="276999"/>
            </a:xfrm>
            <a:prstGeom prst="rect">
              <a:avLst/>
            </a:prstGeom>
            <a:noFill/>
          </p:spPr>
          <p:txBody>
            <a:bodyPr wrap="none" rtlCol="0">
              <a:spAutoFit/>
            </a:bodyPr>
            <a:lstStyle/>
            <a:p>
              <a:r>
                <a:rPr lang="en-GB" sz="1200" dirty="0"/>
                <a:t>2014</a:t>
              </a:r>
            </a:p>
          </p:txBody>
        </p:sp>
        <p:sp>
          <p:nvSpPr>
            <p:cNvPr id="53" name="标题 11"/>
            <p:cNvSpPr txBox="1">
              <a:spLocks/>
            </p:cNvSpPr>
            <p:nvPr/>
          </p:nvSpPr>
          <p:spPr>
            <a:xfrm>
              <a:off x="6806193" y="1972400"/>
              <a:ext cx="1270075" cy="99823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400" i="1" dirty="0">
                  <a:solidFill>
                    <a:prstClr val="black"/>
                  </a:solidFill>
                  <a:latin typeface="Arial" panose="020B0604020202020204" pitchFamily="34" charset="0"/>
                  <a:ea typeface="微软雅黑" panose="020B0503020204020204" pitchFamily="34" charset="-122"/>
                  <a:cs typeface="Arial" panose="020B0604020202020204" pitchFamily="34" charset="0"/>
                </a:rPr>
                <a:t>Salmon</a:t>
              </a:r>
            </a:p>
            <a:p>
              <a:pPr algn="l"/>
              <a:r>
                <a:rPr lang="en-US" altLang="zh-CN" sz="1400" dirty="0">
                  <a:solidFill>
                    <a:prstClr val="black"/>
                  </a:solidFill>
                  <a:latin typeface="Arial" panose="020B0604020202020204" pitchFamily="34" charset="0"/>
                  <a:ea typeface="微软雅黑" panose="020B0503020204020204" pitchFamily="34" charset="-122"/>
                  <a:cs typeface="Arial" panose="020B0604020202020204" pitchFamily="34" charset="0"/>
                </a:rPr>
                <a:t>Accurate transcript quantification</a:t>
              </a:r>
            </a:p>
          </p:txBody>
        </p:sp>
        <p:cxnSp>
          <p:nvCxnSpPr>
            <p:cNvPr id="54" name="直接连接符 86"/>
            <p:cNvCxnSpPr/>
            <p:nvPr/>
          </p:nvCxnSpPr>
          <p:spPr>
            <a:xfrm flipH="1">
              <a:off x="7238745" y="2983984"/>
              <a:ext cx="12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11" name="Circular Arrow 10"/>
            <p:cNvSpPr/>
            <p:nvPr/>
          </p:nvSpPr>
          <p:spPr>
            <a:xfrm>
              <a:off x="1016801" y="1448636"/>
              <a:ext cx="1338730" cy="944447"/>
            </a:xfrm>
            <a:prstGeom prst="circularArrow">
              <a:avLst>
                <a:gd name="adj1" fmla="val 0"/>
                <a:gd name="adj2" fmla="val 1142319"/>
                <a:gd name="adj3" fmla="val 1731398"/>
                <a:gd name="adj4" fmla="val 7657864"/>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 name="Rounded Rectangle 1"/>
          <p:cNvSpPr/>
          <p:nvPr/>
        </p:nvSpPr>
        <p:spPr>
          <a:xfrm>
            <a:off x="2574002" y="1526788"/>
            <a:ext cx="6168374" cy="466795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0" name="TextBox 49"/>
          <p:cNvSpPr txBox="1"/>
          <p:nvPr/>
        </p:nvSpPr>
        <p:spPr>
          <a:xfrm>
            <a:off x="4100764" y="1666375"/>
            <a:ext cx="3316071" cy="400110"/>
          </a:xfrm>
          <a:prstGeom prst="rect">
            <a:avLst/>
          </a:prstGeom>
          <a:noFill/>
        </p:spPr>
        <p:txBody>
          <a:bodyPr wrap="square" rtlCol="0">
            <a:spAutoFit/>
          </a:bodyPr>
          <a:lstStyle/>
          <a:p>
            <a:r>
              <a:rPr lang="en-GB" sz="2000" dirty="0" err="1">
                <a:solidFill>
                  <a:srgbClr val="C00000"/>
                </a:solidFill>
              </a:rPr>
              <a:t>Mis</a:t>
            </a:r>
            <a:r>
              <a:rPr lang="en-GB" sz="2000" dirty="0">
                <a:solidFill>
                  <a:srgbClr val="C00000"/>
                </a:solidFill>
              </a:rPr>
              <a:t>-assembly/splice junctions </a:t>
            </a:r>
          </a:p>
        </p:txBody>
      </p:sp>
      <p:grpSp>
        <p:nvGrpSpPr>
          <p:cNvPr id="61" name="Group 60"/>
          <p:cNvGrpSpPr/>
          <p:nvPr/>
        </p:nvGrpSpPr>
        <p:grpSpPr>
          <a:xfrm>
            <a:off x="2742443" y="2362200"/>
            <a:ext cx="5868157" cy="3278152"/>
            <a:chOff x="685800" y="1981200"/>
            <a:chExt cx="7391400" cy="4129087"/>
          </a:xfrm>
        </p:grpSpPr>
        <p:pic>
          <p:nvPicPr>
            <p:cNvPr id="6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057400"/>
              <a:ext cx="6723063" cy="4052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3" name="Oval 62"/>
            <p:cNvSpPr/>
            <p:nvPr/>
          </p:nvSpPr>
          <p:spPr>
            <a:xfrm>
              <a:off x="685800" y="3300952"/>
              <a:ext cx="3374796" cy="661448"/>
            </a:xfrm>
            <a:prstGeom prst="ellipse">
              <a:avLst/>
            </a:prstGeom>
            <a:solidFill>
              <a:srgbClr val="FF0000">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4" name="Rectangle 63"/>
            <p:cNvSpPr/>
            <p:nvPr/>
          </p:nvSpPr>
          <p:spPr>
            <a:xfrm>
              <a:off x="1066800" y="1981200"/>
              <a:ext cx="5334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p:cNvSpPr/>
            <p:nvPr/>
          </p:nvSpPr>
          <p:spPr>
            <a:xfrm>
              <a:off x="4419600" y="3441176"/>
              <a:ext cx="990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p:cNvSpPr/>
            <p:nvPr/>
          </p:nvSpPr>
          <p:spPr>
            <a:xfrm>
              <a:off x="7086600" y="3441176"/>
              <a:ext cx="990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238636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燕尾形 65"/>
          <p:cNvSpPr/>
          <p:nvPr/>
        </p:nvSpPr>
        <p:spPr>
          <a:xfrm>
            <a:off x="1596113"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sp>
        <p:nvSpPr>
          <p:cNvPr id="57" name="燕尾形 67"/>
          <p:cNvSpPr/>
          <p:nvPr/>
        </p:nvSpPr>
        <p:spPr>
          <a:xfrm>
            <a:off x="137951"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cxnSp>
        <p:nvCxnSpPr>
          <p:cNvPr id="58" name="直接连接符 68"/>
          <p:cNvCxnSpPr/>
          <p:nvPr/>
        </p:nvCxnSpPr>
        <p:spPr>
          <a:xfrm>
            <a:off x="609201" y="3001748"/>
            <a:ext cx="0" cy="544404"/>
          </a:xfrm>
          <a:prstGeom prst="line">
            <a:avLst/>
          </a:prstGeom>
          <a:noFill/>
          <a:ln w="9525" cap="flat" cmpd="sng" algn="ctr">
            <a:solidFill>
              <a:sysClr val="windowText" lastClr="000000"/>
            </a:solidFill>
            <a:prstDash val="solid"/>
            <a:headEnd type="oval" w="med" len="med"/>
            <a:tailEnd type="oval" w="med" len="med"/>
          </a:ln>
          <a:effectLst/>
        </p:spPr>
      </p:cxnSp>
      <p:sp>
        <p:nvSpPr>
          <p:cNvPr id="59" name="燕尾形 69"/>
          <p:cNvSpPr/>
          <p:nvPr/>
        </p:nvSpPr>
        <p:spPr>
          <a:xfrm>
            <a:off x="3054275"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sp>
        <p:nvSpPr>
          <p:cNvPr id="60" name="燕尾形 70"/>
          <p:cNvSpPr/>
          <p:nvPr/>
        </p:nvSpPr>
        <p:spPr>
          <a:xfrm>
            <a:off x="4512437"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cxnSp>
        <p:nvCxnSpPr>
          <p:cNvPr id="61" name="直接连接符 86"/>
          <p:cNvCxnSpPr/>
          <p:nvPr/>
        </p:nvCxnSpPr>
        <p:spPr>
          <a:xfrm flipH="1">
            <a:off x="1396900" y="2983984"/>
            <a:ext cx="12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62" name="标题 11"/>
          <p:cNvSpPr txBox="1">
            <a:spLocks/>
          </p:cNvSpPr>
          <p:nvPr/>
        </p:nvSpPr>
        <p:spPr>
          <a:xfrm>
            <a:off x="134346" y="2393083"/>
            <a:ext cx="932454" cy="60866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zh-CN" sz="1400" dirty="0">
                <a:solidFill>
                  <a:prstClr val="black"/>
                </a:solidFill>
                <a:latin typeface="Arial" panose="020B0604020202020204" pitchFamily="34" charset="0"/>
                <a:ea typeface="微软雅黑" panose="020B0503020204020204" pitchFamily="34" charset="-122"/>
                <a:cs typeface="Arial" panose="020B0604020202020204" pitchFamily="34" charset="0"/>
              </a:rPr>
              <a:t>TAIR10</a:t>
            </a:r>
          </a:p>
          <a:p>
            <a:pPr algn="l"/>
            <a:r>
              <a:rPr lang="en-GB" altLang="zh-CN" sz="1400" i="1" dirty="0">
                <a:solidFill>
                  <a:prstClr val="black"/>
                </a:solidFill>
                <a:latin typeface="Arial" panose="020B0604020202020204" pitchFamily="34" charset="0"/>
                <a:ea typeface="微软雅黑" panose="020B0503020204020204" pitchFamily="34" charset="-122"/>
                <a:cs typeface="Arial" panose="020B0604020202020204" pitchFamily="34" charset="0"/>
              </a:rPr>
              <a:t>/Marquez, et al </a:t>
            </a:r>
          </a:p>
          <a:p>
            <a:pPr algn="l"/>
            <a:endParaRPr lang="zh-CN" altLang="en-US" sz="140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63" name="燕尾形 65"/>
          <p:cNvSpPr/>
          <p:nvPr/>
        </p:nvSpPr>
        <p:spPr>
          <a:xfrm>
            <a:off x="7416835" y="3400074"/>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sp>
        <p:nvSpPr>
          <p:cNvPr id="64" name="燕尾形 67"/>
          <p:cNvSpPr/>
          <p:nvPr/>
        </p:nvSpPr>
        <p:spPr>
          <a:xfrm>
            <a:off x="5970599" y="3400074"/>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cxnSp>
        <p:nvCxnSpPr>
          <p:cNvPr id="65" name="直接连接符 66"/>
          <p:cNvCxnSpPr/>
          <p:nvPr/>
        </p:nvCxnSpPr>
        <p:spPr>
          <a:xfrm flipH="1" flipV="1">
            <a:off x="776150" y="3569322"/>
            <a:ext cx="1" cy="582892"/>
          </a:xfrm>
          <a:prstGeom prst="line">
            <a:avLst/>
          </a:prstGeom>
          <a:noFill/>
          <a:ln w="9525" cap="flat" cmpd="sng" algn="ctr">
            <a:solidFill>
              <a:sysClr val="windowText" lastClr="000000"/>
            </a:solidFill>
            <a:prstDash val="solid"/>
            <a:headEnd type="oval" w="med" len="med"/>
            <a:tailEnd type="oval" w="med" len="med"/>
          </a:ln>
          <a:effectLst/>
        </p:spPr>
      </p:cxnSp>
      <p:sp>
        <p:nvSpPr>
          <p:cNvPr id="66" name="TextBox 65"/>
          <p:cNvSpPr txBox="1"/>
          <p:nvPr/>
        </p:nvSpPr>
        <p:spPr>
          <a:xfrm>
            <a:off x="339265" y="4166486"/>
            <a:ext cx="1158972"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Generated</a:t>
            </a:r>
          </a:p>
          <a:p>
            <a:r>
              <a:rPr lang="en-GB" sz="1400" dirty="0">
                <a:latin typeface="Arial" panose="020B0604020202020204" pitchFamily="34" charset="0"/>
                <a:cs typeface="Arial" panose="020B0604020202020204" pitchFamily="34" charset="0"/>
              </a:rPr>
              <a:t>HR RT-PCR</a:t>
            </a:r>
          </a:p>
          <a:p>
            <a:r>
              <a:rPr lang="en-GB" sz="1400" dirty="0">
                <a:latin typeface="Arial" panose="020B0604020202020204" pitchFamily="34" charset="0"/>
                <a:cs typeface="Arial" panose="020B0604020202020204" pitchFamily="34" charset="0"/>
              </a:rPr>
              <a:t>AS data</a:t>
            </a:r>
          </a:p>
        </p:txBody>
      </p:sp>
      <p:cxnSp>
        <p:nvCxnSpPr>
          <p:cNvPr id="67" name="直接连接符 86"/>
          <p:cNvCxnSpPr/>
          <p:nvPr/>
        </p:nvCxnSpPr>
        <p:spPr>
          <a:xfrm flipH="1">
            <a:off x="2191040" y="3541911"/>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68" name="直接连接符 86"/>
          <p:cNvCxnSpPr/>
          <p:nvPr/>
        </p:nvCxnSpPr>
        <p:spPr>
          <a:xfrm flipH="1">
            <a:off x="2775457" y="2985315"/>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69" name="直接连接符 86"/>
          <p:cNvCxnSpPr/>
          <p:nvPr/>
        </p:nvCxnSpPr>
        <p:spPr>
          <a:xfrm flipH="1">
            <a:off x="4004923" y="2986646"/>
            <a:ext cx="12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70" name="TextBox 69"/>
          <p:cNvSpPr txBox="1"/>
          <p:nvPr/>
        </p:nvSpPr>
        <p:spPr>
          <a:xfrm>
            <a:off x="1165864" y="2187154"/>
            <a:ext cx="990977"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Optimise </a:t>
            </a:r>
          </a:p>
          <a:p>
            <a:r>
              <a:rPr lang="en-GB" sz="1400" dirty="0">
                <a:latin typeface="Arial" panose="020B0604020202020204" pitchFamily="34" charset="0"/>
                <a:cs typeface="Arial" panose="020B0604020202020204" pitchFamily="34" charset="0"/>
              </a:rPr>
              <a:t>assembly/</a:t>
            </a:r>
          </a:p>
          <a:p>
            <a:r>
              <a:rPr lang="en-GB" sz="1400" dirty="0">
                <a:latin typeface="Arial" panose="020B0604020202020204" pitchFamily="34" charset="0"/>
                <a:cs typeface="Arial" panose="020B0604020202020204" pitchFamily="34" charset="0"/>
              </a:rPr>
              <a:t>merge </a:t>
            </a:r>
          </a:p>
        </p:txBody>
      </p:sp>
      <p:cxnSp>
        <p:nvCxnSpPr>
          <p:cNvPr id="71" name="直接连接符 86"/>
          <p:cNvCxnSpPr/>
          <p:nvPr/>
        </p:nvCxnSpPr>
        <p:spPr>
          <a:xfrm flipH="1">
            <a:off x="3414542" y="3536078"/>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72" name="直接连接符 86"/>
          <p:cNvCxnSpPr/>
          <p:nvPr/>
        </p:nvCxnSpPr>
        <p:spPr>
          <a:xfrm flipH="1">
            <a:off x="4815958" y="3536081"/>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73" name="直接连接符 86"/>
          <p:cNvCxnSpPr/>
          <p:nvPr/>
        </p:nvCxnSpPr>
        <p:spPr>
          <a:xfrm flipH="1">
            <a:off x="5454668" y="2983984"/>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74" name="直接连接符 86"/>
          <p:cNvCxnSpPr/>
          <p:nvPr/>
        </p:nvCxnSpPr>
        <p:spPr>
          <a:xfrm flipH="1">
            <a:off x="6313622" y="2970634"/>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75" name="直接连接符 86"/>
          <p:cNvCxnSpPr/>
          <p:nvPr/>
        </p:nvCxnSpPr>
        <p:spPr>
          <a:xfrm flipH="1">
            <a:off x="6367204" y="3523421"/>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76" name="直接连接符 86"/>
          <p:cNvCxnSpPr/>
          <p:nvPr/>
        </p:nvCxnSpPr>
        <p:spPr>
          <a:xfrm flipH="1">
            <a:off x="8236268" y="3566223"/>
            <a:ext cx="12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77" name="TextBox 76"/>
          <p:cNvSpPr txBox="1"/>
          <p:nvPr/>
        </p:nvSpPr>
        <p:spPr>
          <a:xfrm>
            <a:off x="1859723" y="4152214"/>
            <a:ext cx="883512" cy="369332"/>
          </a:xfrm>
          <a:prstGeom prst="rect">
            <a:avLst/>
          </a:prstGeom>
          <a:noFill/>
          <a:ln w="28575">
            <a:solidFill>
              <a:srgbClr val="C00000"/>
            </a:solidFill>
          </a:ln>
        </p:spPr>
        <p:txBody>
          <a:bodyPr wrap="none" rtlCol="0">
            <a:spAutoFit/>
          </a:bodyPr>
          <a:lstStyle/>
          <a:p>
            <a:r>
              <a:rPr lang="en-GB" dirty="0"/>
              <a:t>AtRTD1</a:t>
            </a:r>
          </a:p>
        </p:txBody>
      </p:sp>
      <p:sp>
        <p:nvSpPr>
          <p:cNvPr id="78" name="TextBox 77"/>
          <p:cNvSpPr txBox="1"/>
          <p:nvPr/>
        </p:nvSpPr>
        <p:spPr>
          <a:xfrm>
            <a:off x="2405530" y="2402598"/>
            <a:ext cx="1090363" cy="523220"/>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Release of </a:t>
            </a:r>
          </a:p>
          <a:p>
            <a:r>
              <a:rPr lang="en-GB" sz="1400" dirty="0">
                <a:latin typeface="Arial" panose="020B0604020202020204" pitchFamily="34" charset="0"/>
                <a:cs typeface="Arial" panose="020B0604020202020204" pitchFamily="34" charset="0"/>
              </a:rPr>
              <a:t>Araport11</a:t>
            </a:r>
          </a:p>
        </p:txBody>
      </p:sp>
      <p:sp>
        <p:nvSpPr>
          <p:cNvPr id="79" name="TextBox 78"/>
          <p:cNvSpPr txBox="1"/>
          <p:nvPr/>
        </p:nvSpPr>
        <p:spPr>
          <a:xfrm>
            <a:off x="3005592" y="4105660"/>
            <a:ext cx="1095172" cy="1169551"/>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Assembled</a:t>
            </a:r>
          </a:p>
          <a:p>
            <a:r>
              <a:rPr lang="en-GB" sz="1400" dirty="0">
                <a:latin typeface="Arial" panose="020B0604020202020204" pitchFamily="34" charset="0"/>
                <a:cs typeface="Arial" panose="020B0604020202020204" pitchFamily="34" charset="0"/>
              </a:rPr>
              <a:t>&gt;9.5 billion </a:t>
            </a:r>
          </a:p>
          <a:p>
            <a:r>
              <a:rPr lang="en-GB" sz="1400" dirty="0">
                <a:latin typeface="Arial" panose="020B0604020202020204" pitchFamily="34" charset="0"/>
                <a:cs typeface="Arial" panose="020B0604020202020204" pitchFamily="34" charset="0"/>
              </a:rPr>
              <a:t>paired-end </a:t>
            </a:r>
          </a:p>
          <a:p>
            <a:r>
              <a:rPr lang="en-GB" sz="1400" dirty="0">
                <a:latin typeface="Arial" panose="020B0604020202020204" pitchFamily="34" charset="0"/>
                <a:cs typeface="Arial" panose="020B0604020202020204" pitchFamily="34" charset="0"/>
              </a:rPr>
              <a:t>reads </a:t>
            </a:r>
          </a:p>
          <a:p>
            <a:endParaRPr lang="en-GB" sz="1400" dirty="0">
              <a:latin typeface="Arial" panose="020B0604020202020204" pitchFamily="34" charset="0"/>
              <a:cs typeface="Arial" panose="020B0604020202020204" pitchFamily="34" charset="0"/>
            </a:endParaRPr>
          </a:p>
        </p:txBody>
      </p:sp>
      <p:sp>
        <p:nvSpPr>
          <p:cNvPr id="80" name="TextBox 79"/>
          <p:cNvSpPr txBox="1"/>
          <p:nvPr/>
        </p:nvSpPr>
        <p:spPr>
          <a:xfrm>
            <a:off x="3613385" y="2237933"/>
            <a:ext cx="792205"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Quality </a:t>
            </a:r>
          </a:p>
          <a:p>
            <a:r>
              <a:rPr lang="en-GB" sz="1400" dirty="0">
                <a:latin typeface="Arial" panose="020B0604020202020204" pitchFamily="34" charset="0"/>
                <a:cs typeface="Arial" panose="020B0604020202020204" pitchFamily="34" charset="0"/>
              </a:rPr>
              <a:t>control </a:t>
            </a:r>
          </a:p>
          <a:p>
            <a:r>
              <a:rPr lang="en-GB" sz="1400" dirty="0">
                <a:latin typeface="Arial" panose="020B0604020202020204" pitchFamily="34" charset="0"/>
                <a:cs typeface="Arial" panose="020B0604020202020204" pitchFamily="34" charset="0"/>
              </a:rPr>
              <a:t>filters</a:t>
            </a:r>
          </a:p>
        </p:txBody>
      </p:sp>
      <p:sp>
        <p:nvSpPr>
          <p:cNvPr id="81" name="TextBox 80"/>
          <p:cNvSpPr txBox="1"/>
          <p:nvPr/>
        </p:nvSpPr>
        <p:spPr>
          <a:xfrm>
            <a:off x="5133115" y="2188094"/>
            <a:ext cx="813043"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Solve </a:t>
            </a:r>
          </a:p>
          <a:p>
            <a:r>
              <a:rPr lang="en-GB" sz="1400" dirty="0">
                <a:latin typeface="Arial" panose="020B0604020202020204" pitchFamily="34" charset="0"/>
                <a:cs typeface="Arial" panose="020B0604020202020204" pitchFamily="34" charset="0"/>
              </a:rPr>
              <a:t>Specific</a:t>
            </a:r>
          </a:p>
          <a:p>
            <a:r>
              <a:rPr lang="en-GB" sz="1400" dirty="0">
                <a:latin typeface="Arial" panose="020B0604020202020204" pitchFamily="34" charset="0"/>
                <a:cs typeface="Arial" panose="020B0604020202020204" pitchFamily="34" charset="0"/>
              </a:rPr>
              <a:t> issues</a:t>
            </a:r>
          </a:p>
        </p:txBody>
      </p:sp>
      <p:sp>
        <p:nvSpPr>
          <p:cNvPr id="82" name="TextBox 81"/>
          <p:cNvSpPr txBox="1"/>
          <p:nvPr/>
        </p:nvSpPr>
        <p:spPr>
          <a:xfrm>
            <a:off x="4323149" y="4105660"/>
            <a:ext cx="1088760" cy="523220"/>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Incorporate</a:t>
            </a:r>
          </a:p>
          <a:p>
            <a:r>
              <a:rPr lang="en-GB" sz="1400" dirty="0">
                <a:latin typeface="Arial" panose="020B0604020202020204" pitchFamily="34" charset="0"/>
                <a:cs typeface="Arial" panose="020B0604020202020204" pitchFamily="34" charset="0"/>
              </a:rPr>
              <a:t>Araport11</a:t>
            </a:r>
          </a:p>
        </p:txBody>
      </p:sp>
      <p:sp>
        <p:nvSpPr>
          <p:cNvPr id="83" name="TextBox 82"/>
          <p:cNvSpPr txBox="1"/>
          <p:nvPr/>
        </p:nvSpPr>
        <p:spPr>
          <a:xfrm>
            <a:off x="5982305" y="2490739"/>
            <a:ext cx="883512" cy="369332"/>
          </a:xfrm>
          <a:prstGeom prst="rect">
            <a:avLst/>
          </a:prstGeom>
          <a:noFill/>
          <a:ln w="28575">
            <a:solidFill>
              <a:srgbClr val="C00000"/>
            </a:solidFill>
          </a:ln>
        </p:spPr>
        <p:txBody>
          <a:bodyPr wrap="none" rtlCol="0">
            <a:spAutoFit/>
          </a:bodyPr>
          <a:lstStyle/>
          <a:p>
            <a:r>
              <a:rPr lang="en-GB" dirty="0"/>
              <a:t>AtRTD2</a:t>
            </a:r>
          </a:p>
        </p:txBody>
      </p:sp>
      <p:sp>
        <p:nvSpPr>
          <p:cNvPr id="84" name="TextBox 83"/>
          <p:cNvSpPr txBox="1"/>
          <p:nvPr/>
        </p:nvSpPr>
        <p:spPr>
          <a:xfrm>
            <a:off x="2104471" y="4520742"/>
            <a:ext cx="498855" cy="276999"/>
          </a:xfrm>
          <a:prstGeom prst="rect">
            <a:avLst/>
          </a:prstGeom>
          <a:noFill/>
        </p:spPr>
        <p:txBody>
          <a:bodyPr wrap="none" rtlCol="0">
            <a:spAutoFit/>
          </a:bodyPr>
          <a:lstStyle/>
          <a:p>
            <a:r>
              <a:rPr lang="en-GB" sz="1200" dirty="0"/>
              <a:t>2015</a:t>
            </a:r>
          </a:p>
        </p:txBody>
      </p:sp>
      <p:sp>
        <p:nvSpPr>
          <p:cNvPr id="85" name="TextBox 84"/>
          <p:cNvSpPr txBox="1"/>
          <p:nvPr/>
        </p:nvSpPr>
        <p:spPr>
          <a:xfrm>
            <a:off x="2775263" y="2832135"/>
            <a:ext cx="498855" cy="276999"/>
          </a:xfrm>
          <a:prstGeom prst="rect">
            <a:avLst/>
          </a:prstGeom>
          <a:noFill/>
        </p:spPr>
        <p:txBody>
          <a:bodyPr wrap="none" rtlCol="0">
            <a:spAutoFit/>
          </a:bodyPr>
          <a:lstStyle/>
          <a:p>
            <a:r>
              <a:rPr lang="en-GB" sz="1200" dirty="0"/>
              <a:t>2015</a:t>
            </a:r>
          </a:p>
        </p:txBody>
      </p:sp>
      <p:sp>
        <p:nvSpPr>
          <p:cNvPr id="86" name="TextBox 85"/>
          <p:cNvSpPr txBox="1"/>
          <p:nvPr/>
        </p:nvSpPr>
        <p:spPr>
          <a:xfrm>
            <a:off x="6313623" y="2900442"/>
            <a:ext cx="498855" cy="276999"/>
          </a:xfrm>
          <a:prstGeom prst="rect">
            <a:avLst/>
          </a:prstGeom>
          <a:noFill/>
        </p:spPr>
        <p:txBody>
          <a:bodyPr wrap="none" rtlCol="0">
            <a:spAutoFit/>
          </a:bodyPr>
          <a:lstStyle/>
          <a:p>
            <a:r>
              <a:rPr lang="en-GB" sz="1200" dirty="0"/>
              <a:t>2017</a:t>
            </a:r>
          </a:p>
        </p:txBody>
      </p:sp>
      <p:sp>
        <p:nvSpPr>
          <p:cNvPr id="87" name="TextBox 86"/>
          <p:cNvSpPr txBox="1"/>
          <p:nvPr/>
        </p:nvSpPr>
        <p:spPr>
          <a:xfrm>
            <a:off x="5797794" y="4173617"/>
            <a:ext cx="1548501" cy="369332"/>
          </a:xfrm>
          <a:prstGeom prst="rect">
            <a:avLst/>
          </a:prstGeom>
          <a:noFill/>
          <a:ln w="28575">
            <a:solidFill>
              <a:srgbClr val="C00000"/>
            </a:solidFill>
          </a:ln>
        </p:spPr>
        <p:txBody>
          <a:bodyPr wrap="none" rtlCol="0">
            <a:spAutoFit/>
          </a:bodyPr>
          <a:lstStyle/>
          <a:p>
            <a:r>
              <a:rPr lang="en-GB" dirty="0"/>
              <a:t>AtRTD2-QUASI</a:t>
            </a:r>
          </a:p>
        </p:txBody>
      </p:sp>
      <p:sp>
        <p:nvSpPr>
          <p:cNvPr id="88" name="TextBox 87"/>
          <p:cNvSpPr txBox="1"/>
          <p:nvPr/>
        </p:nvSpPr>
        <p:spPr>
          <a:xfrm>
            <a:off x="7553709" y="4197470"/>
            <a:ext cx="1365117" cy="523220"/>
          </a:xfrm>
          <a:prstGeom prst="rect">
            <a:avLst/>
          </a:prstGeom>
          <a:noFill/>
          <a:ln w="28575">
            <a:solidFill>
              <a:srgbClr val="00B050"/>
            </a:solidFill>
          </a:ln>
        </p:spPr>
        <p:txBody>
          <a:bodyPr wrap="none" rtlCol="0">
            <a:spAutoFit/>
          </a:bodyPr>
          <a:lstStyle/>
          <a:p>
            <a:pPr algn="ctr"/>
            <a:r>
              <a:rPr lang="en-GB" sz="1400" dirty="0">
                <a:latin typeface="Arial" panose="020B0604020202020204" pitchFamily="34" charset="0"/>
                <a:cs typeface="Arial" panose="020B0604020202020204" pitchFamily="34" charset="0"/>
              </a:rPr>
              <a:t>Analysis of </a:t>
            </a:r>
          </a:p>
          <a:p>
            <a:r>
              <a:rPr lang="en-GB" sz="1400" dirty="0">
                <a:latin typeface="Arial" panose="020B0604020202020204" pitchFamily="34" charset="0"/>
                <a:cs typeface="Arial" panose="020B0604020202020204" pitchFamily="34" charset="0"/>
              </a:rPr>
              <a:t>RNA-</a:t>
            </a:r>
            <a:r>
              <a:rPr lang="en-GB" sz="1400" dirty="0" err="1">
                <a:latin typeface="Arial" panose="020B0604020202020204" pitchFamily="34" charset="0"/>
                <a:cs typeface="Arial" panose="020B0604020202020204" pitchFamily="34" charset="0"/>
              </a:rPr>
              <a:t>seq</a:t>
            </a:r>
            <a:r>
              <a:rPr lang="en-GB" sz="1400" dirty="0">
                <a:latin typeface="Arial" panose="020B0604020202020204" pitchFamily="34" charset="0"/>
                <a:cs typeface="Arial" panose="020B0604020202020204" pitchFamily="34" charset="0"/>
              </a:rPr>
              <a:t> data</a:t>
            </a:r>
          </a:p>
        </p:txBody>
      </p:sp>
      <p:sp>
        <p:nvSpPr>
          <p:cNvPr id="89" name="TextBox 88"/>
          <p:cNvSpPr txBox="1"/>
          <p:nvPr/>
        </p:nvSpPr>
        <p:spPr>
          <a:xfrm>
            <a:off x="169885" y="3688106"/>
            <a:ext cx="498855" cy="276999"/>
          </a:xfrm>
          <a:prstGeom prst="rect">
            <a:avLst/>
          </a:prstGeom>
          <a:noFill/>
        </p:spPr>
        <p:txBody>
          <a:bodyPr wrap="none" rtlCol="0">
            <a:spAutoFit/>
          </a:bodyPr>
          <a:lstStyle/>
          <a:p>
            <a:r>
              <a:rPr lang="en-GB" sz="1200" dirty="0"/>
              <a:t>2014</a:t>
            </a:r>
          </a:p>
        </p:txBody>
      </p:sp>
      <p:sp>
        <p:nvSpPr>
          <p:cNvPr id="90" name="标题 11"/>
          <p:cNvSpPr txBox="1">
            <a:spLocks/>
          </p:cNvSpPr>
          <p:nvPr/>
        </p:nvSpPr>
        <p:spPr>
          <a:xfrm>
            <a:off x="6806193" y="1972400"/>
            <a:ext cx="1270075" cy="99823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400" i="1" dirty="0">
                <a:solidFill>
                  <a:prstClr val="black"/>
                </a:solidFill>
                <a:latin typeface="Arial" panose="020B0604020202020204" pitchFamily="34" charset="0"/>
                <a:ea typeface="微软雅黑" panose="020B0503020204020204" pitchFamily="34" charset="-122"/>
                <a:cs typeface="Arial" panose="020B0604020202020204" pitchFamily="34" charset="0"/>
              </a:rPr>
              <a:t>Salmon</a:t>
            </a:r>
          </a:p>
          <a:p>
            <a:pPr algn="l"/>
            <a:r>
              <a:rPr lang="en-US" altLang="zh-CN" sz="1400" dirty="0">
                <a:solidFill>
                  <a:prstClr val="black"/>
                </a:solidFill>
                <a:latin typeface="Arial" panose="020B0604020202020204" pitchFamily="34" charset="0"/>
                <a:ea typeface="微软雅黑" panose="020B0503020204020204" pitchFamily="34" charset="-122"/>
                <a:cs typeface="Arial" panose="020B0604020202020204" pitchFamily="34" charset="0"/>
              </a:rPr>
              <a:t>Accurate transcript quantification</a:t>
            </a:r>
          </a:p>
        </p:txBody>
      </p:sp>
      <p:cxnSp>
        <p:nvCxnSpPr>
          <p:cNvPr id="91" name="直接连接符 86"/>
          <p:cNvCxnSpPr/>
          <p:nvPr/>
        </p:nvCxnSpPr>
        <p:spPr>
          <a:xfrm flipH="1">
            <a:off x="7238745" y="2983984"/>
            <a:ext cx="12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92" name="Circular Arrow 91"/>
          <p:cNvSpPr/>
          <p:nvPr/>
        </p:nvSpPr>
        <p:spPr>
          <a:xfrm>
            <a:off x="4724400" y="1447800"/>
            <a:ext cx="1338730" cy="944447"/>
          </a:xfrm>
          <a:prstGeom prst="circularArrow">
            <a:avLst>
              <a:gd name="adj1" fmla="val 0"/>
              <a:gd name="adj2" fmla="val 1142319"/>
              <a:gd name="adj3" fmla="val 1731398"/>
              <a:gd name="adj4" fmla="val 7657864"/>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3" name="Title 1"/>
          <p:cNvSpPr txBox="1">
            <a:spLocks/>
          </p:cNvSpPr>
          <p:nvPr/>
        </p:nvSpPr>
        <p:spPr>
          <a:xfrm>
            <a:off x="419312" y="203076"/>
            <a:ext cx="7962688"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dirty="0">
                <a:solidFill>
                  <a:schemeClr val="tx2"/>
                </a:solidFill>
              </a:rPr>
              <a:t>Improving the accuracy of RNA-</a:t>
            </a:r>
            <a:r>
              <a:rPr lang="en-GB" sz="3600" dirty="0" err="1">
                <a:solidFill>
                  <a:schemeClr val="tx2"/>
                </a:solidFill>
              </a:rPr>
              <a:t>seq</a:t>
            </a:r>
            <a:r>
              <a:rPr lang="en-GB" sz="3600" dirty="0">
                <a:solidFill>
                  <a:schemeClr val="tx2"/>
                </a:solidFill>
              </a:rPr>
              <a:t> </a:t>
            </a:r>
          </a:p>
          <a:p>
            <a:pPr algn="ctr"/>
            <a:r>
              <a:rPr lang="en-GB" sz="3600" dirty="0">
                <a:solidFill>
                  <a:schemeClr val="tx2"/>
                </a:solidFill>
              </a:rPr>
              <a:t>–Reference Transcript Dataset (RTD)</a:t>
            </a:r>
          </a:p>
        </p:txBody>
      </p:sp>
    </p:spTree>
    <p:extLst>
      <p:ext uri="{BB962C8B-B14F-4D97-AF65-F5344CB8AC3E}">
        <p14:creationId xmlns:p14="http://schemas.microsoft.com/office/powerpoint/2010/main" val="3528780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燕尾形 65"/>
          <p:cNvSpPr/>
          <p:nvPr/>
        </p:nvSpPr>
        <p:spPr>
          <a:xfrm>
            <a:off x="1596113"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sp>
        <p:nvSpPr>
          <p:cNvPr id="57" name="燕尾形 67"/>
          <p:cNvSpPr/>
          <p:nvPr/>
        </p:nvSpPr>
        <p:spPr>
          <a:xfrm>
            <a:off x="137951"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cxnSp>
        <p:nvCxnSpPr>
          <p:cNvPr id="58" name="直接连接符 68"/>
          <p:cNvCxnSpPr/>
          <p:nvPr/>
        </p:nvCxnSpPr>
        <p:spPr>
          <a:xfrm>
            <a:off x="609201" y="3001748"/>
            <a:ext cx="0" cy="544404"/>
          </a:xfrm>
          <a:prstGeom prst="line">
            <a:avLst/>
          </a:prstGeom>
          <a:noFill/>
          <a:ln w="9525" cap="flat" cmpd="sng" algn="ctr">
            <a:solidFill>
              <a:sysClr val="windowText" lastClr="000000"/>
            </a:solidFill>
            <a:prstDash val="solid"/>
            <a:headEnd type="oval" w="med" len="med"/>
            <a:tailEnd type="oval" w="med" len="med"/>
          </a:ln>
          <a:effectLst/>
        </p:spPr>
      </p:cxnSp>
      <p:sp>
        <p:nvSpPr>
          <p:cNvPr id="59" name="燕尾形 69"/>
          <p:cNvSpPr/>
          <p:nvPr/>
        </p:nvSpPr>
        <p:spPr>
          <a:xfrm>
            <a:off x="3054275"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sp>
        <p:nvSpPr>
          <p:cNvPr id="60" name="燕尾形 70"/>
          <p:cNvSpPr/>
          <p:nvPr/>
        </p:nvSpPr>
        <p:spPr>
          <a:xfrm>
            <a:off x="4512437"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cxnSp>
        <p:nvCxnSpPr>
          <p:cNvPr id="61" name="直接连接符 86"/>
          <p:cNvCxnSpPr/>
          <p:nvPr/>
        </p:nvCxnSpPr>
        <p:spPr>
          <a:xfrm flipH="1">
            <a:off x="1396900" y="2983984"/>
            <a:ext cx="12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62" name="标题 11"/>
          <p:cNvSpPr txBox="1">
            <a:spLocks/>
          </p:cNvSpPr>
          <p:nvPr/>
        </p:nvSpPr>
        <p:spPr>
          <a:xfrm>
            <a:off x="134346" y="2393083"/>
            <a:ext cx="932454" cy="60866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zh-CN" sz="1400" dirty="0">
                <a:solidFill>
                  <a:prstClr val="black"/>
                </a:solidFill>
                <a:latin typeface="Arial" panose="020B0604020202020204" pitchFamily="34" charset="0"/>
                <a:ea typeface="微软雅黑" panose="020B0503020204020204" pitchFamily="34" charset="-122"/>
                <a:cs typeface="Arial" panose="020B0604020202020204" pitchFamily="34" charset="0"/>
              </a:rPr>
              <a:t>TAIR10</a:t>
            </a:r>
          </a:p>
          <a:p>
            <a:pPr algn="l"/>
            <a:r>
              <a:rPr lang="en-GB" altLang="zh-CN" sz="1400" i="1" dirty="0">
                <a:solidFill>
                  <a:prstClr val="black"/>
                </a:solidFill>
                <a:latin typeface="Arial" panose="020B0604020202020204" pitchFamily="34" charset="0"/>
                <a:ea typeface="微软雅黑" panose="020B0503020204020204" pitchFamily="34" charset="-122"/>
                <a:cs typeface="Arial" panose="020B0604020202020204" pitchFamily="34" charset="0"/>
              </a:rPr>
              <a:t>/Marquez, et al </a:t>
            </a:r>
          </a:p>
          <a:p>
            <a:pPr algn="l"/>
            <a:endParaRPr lang="zh-CN" altLang="en-US" sz="140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63" name="燕尾形 65"/>
          <p:cNvSpPr/>
          <p:nvPr/>
        </p:nvSpPr>
        <p:spPr>
          <a:xfrm>
            <a:off x="7416835" y="3400074"/>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sp>
        <p:nvSpPr>
          <p:cNvPr id="64" name="燕尾形 67"/>
          <p:cNvSpPr/>
          <p:nvPr/>
        </p:nvSpPr>
        <p:spPr>
          <a:xfrm>
            <a:off x="5970599" y="3400074"/>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cxnSp>
        <p:nvCxnSpPr>
          <p:cNvPr id="65" name="直接连接符 66"/>
          <p:cNvCxnSpPr/>
          <p:nvPr/>
        </p:nvCxnSpPr>
        <p:spPr>
          <a:xfrm flipH="1" flipV="1">
            <a:off x="776150" y="3569322"/>
            <a:ext cx="1" cy="582892"/>
          </a:xfrm>
          <a:prstGeom prst="line">
            <a:avLst/>
          </a:prstGeom>
          <a:noFill/>
          <a:ln w="9525" cap="flat" cmpd="sng" algn="ctr">
            <a:solidFill>
              <a:sysClr val="windowText" lastClr="000000"/>
            </a:solidFill>
            <a:prstDash val="solid"/>
            <a:headEnd type="oval" w="med" len="med"/>
            <a:tailEnd type="oval" w="med" len="med"/>
          </a:ln>
          <a:effectLst/>
        </p:spPr>
      </p:cxnSp>
      <p:sp>
        <p:nvSpPr>
          <p:cNvPr id="66" name="TextBox 65"/>
          <p:cNvSpPr txBox="1"/>
          <p:nvPr/>
        </p:nvSpPr>
        <p:spPr>
          <a:xfrm>
            <a:off x="339265" y="4166486"/>
            <a:ext cx="1158972"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Generated</a:t>
            </a:r>
          </a:p>
          <a:p>
            <a:r>
              <a:rPr lang="en-GB" sz="1400" dirty="0">
                <a:latin typeface="Arial" panose="020B0604020202020204" pitchFamily="34" charset="0"/>
                <a:cs typeface="Arial" panose="020B0604020202020204" pitchFamily="34" charset="0"/>
              </a:rPr>
              <a:t>HR RT-PCR</a:t>
            </a:r>
          </a:p>
          <a:p>
            <a:r>
              <a:rPr lang="en-GB" sz="1400" dirty="0">
                <a:latin typeface="Arial" panose="020B0604020202020204" pitchFamily="34" charset="0"/>
                <a:cs typeface="Arial" panose="020B0604020202020204" pitchFamily="34" charset="0"/>
              </a:rPr>
              <a:t>AS data</a:t>
            </a:r>
          </a:p>
        </p:txBody>
      </p:sp>
      <p:cxnSp>
        <p:nvCxnSpPr>
          <p:cNvPr id="67" name="直接连接符 86"/>
          <p:cNvCxnSpPr/>
          <p:nvPr/>
        </p:nvCxnSpPr>
        <p:spPr>
          <a:xfrm flipH="1">
            <a:off x="2191040" y="3541911"/>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68" name="直接连接符 86"/>
          <p:cNvCxnSpPr/>
          <p:nvPr/>
        </p:nvCxnSpPr>
        <p:spPr>
          <a:xfrm flipH="1">
            <a:off x="2775457" y="2985315"/>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69" name="直接连接符 86"/>
          <p:cNvCxnSpPr/>
          <p:nvPr/>
        </p:nvCxnSpPr>
        <p:spPr>
          <a:xfrm flipH="1">
            <a:off x="4004923" y="2986646"/>
            <a:ext cx="12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70" name="TextBox 69"/>
          <p:cNvSpPr txBox="1"/>
          <p:nvPr/>
        </p:nvSpPr>
        <p:spPr>
          <a:xfrm>
            <a:off x="1165864" y="2187154"/>
            <a:ext cx="990977"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Optimise </a:t>
            </a:r>
          </a:p>
          <a:p>
            <a:r>
              <a:rPr lang="en-GB" sz="1400" dirty="0">
                <a:latin typeface="Arial" panose="020B0604020202020204" pitchFamily="34" charset="0"/>
                <a:cs typeface="Arial" panose="020B0604020202020204" pitchFamily="34" charset="0"/>
              </a:rPr>
              <a:t>assembly/</a:t>
            </a:r>
          </a:p>
          <a:p>
            <a:r>
              <a:rPr lang="en-GB" sz="1400" dirty="0">
                <a:latin typeface="Arial" panose="020B0604020202020204" pitchFamily="34" charset="0"/>
                <a:cs typeface="Arial" panose="020B0604020202020204" pitchFamily="34" charset="0"/>
              </a:rPr>
              <a:t>merge </a:t>
            </a:r>
          </a:p>
        </p:txBody>
      </p:sp>
      <p:cxnSp>
        <p:nvCxnSpPr>
          <p:cNvPr id="71" name="直接连接符 86"/>
          <p:cNvCxnSpPr/>
          <p:nvPr/>
        </p:nvCxnSpPr>
        <p:spPr>
          <a:xfrm flipH="1">
            <a:off x="3414542" y="3536078"/>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72" name="直接连接符 86"/>
          <p:cNvCxnSpPr/>
          <p:nvPr/>
        </p:nvCxnSpPr>
        <p:spPr>
          <a:xfrm flipH="1">
            <a:off x="4815958" y="3536081"/>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73" name="直接连接符 86"/>
          <p:cNvCxnSpPr/>
          <p:nvPr/>
        </p:nvCxnSpPr>
        <p:spPr>
          <a:xfrm flipH="1">
            <a:off x="5454668" y="2983984"/>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74" name="直接连接符 86"/>
          <p:cNvCxnSpPr/>
          <p:nvPr/>
        </p:nvCxnSpPr>
        <p:spPr>
          <a:xfrm flipH="1">
            <a:off x="6313622" y="2970634"/>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75" name="直接连接符 86"/>
          <p:cNvCxnSpPr/>
          <p:nvPr/>
        </p:nvCxnSpPr>
        <p:spPr>
          <a:xfrm flipH="1">
            <a:off x="6367204" y="3523421"/>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76" name="直接连接符 86"/>
          <p:cNvCxnSpPr/>
          <p:nvPr/>
        </p:nvCxnSpPr>
        <p:spPr>
          <a:xfrm flipH="1">
            <a:off x="8236268" y="3566223"/>
            <a:ext cx="12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77" name="TextBox 76"/>
          <p:cNvSpPr txBox="1"/>
          <p:nvPr/>
        </p:nvSpPr>
        <p:spPr>
          <a:xfrm>
            <a:off x="1859723" y="4152214"/>
            <a:ext cx="883512" cy="369332"/>
          </a:xfrm>
          <a:prstGeom prst="rect">
            <a:avLst/>
          </a:prstGeom>
          <a:noFill/>
          <a:ln w="28575">
            <a:solidFill>
              <a:srgbClr val="C00000"/>
            </a:solidFill>
          </a:ln>
        </p:spPr>
        <p:txBody>
          <a:bodyPr wrap="none" rtlCol="0">
            <a:spAutoFit/>
          </a:bodyPr>
          <a:lstStyle/>
          <a:p>
            <a:r>
              <a:rPr lang="en-GB" dirty="0"/>
              <a:t>AtRTD1</a:t>
            </a:r>
          </a:p>
        </p:txBody>
      </p:sp>
      <p:sp>
        <p:nvSpPr>
          <p:cNvPr id="78" name="TextBox 77"/>
          <p:cNvSpPr txBox="1"/>
          <p:nvPr/>
        </p:nvSpPr>
        <p:spPr>
          <a:xfrm>
            <a:off x="2405530" y="2402598"/>
            <a:ext cx="1090363" cy="523220"/>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Release of </a:t>
            </a:r>
          </a:p>
          <a:p>
            <a:r>
              <a:rPr lang="en-GB" sz="1400" dirty="0">
                <a:latin typeface="Arial" panose="020B0604020202020204" pitchFamily="34" charset="0"/>
                <a:cs typeface="Arial" panose="020B0604020202020204" pitchFamily="34" charset="0"/>
              </a:rPr>
              <a:t>Araport11</a:t>
            </a:r>
          </a:p>
        </p:txBody>
      </p:sp>
      <p:sp>
        <p:nvSpPr>
          <p:cNvPr id="79" name="TextBox 78"/>
          <p:cNvSpPr txBox="1"/>
          <p:nvPr/>
        </p:nvSpPr>
        <p:spPr>
          <a:xfrm>
            <a:off x="3005592" y="4105660"/>
            <a:ext cx="1095172" cy="1169551"/>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Assembled</a:t>
            </a:r>
          </a:p>
          <a:p>
            <a:r>
              <a:rPr lang="en-GB" sz="1400" dirty="0">
                <a:latin typeface="Arial" panose="020B0604020202020204" pitchFamily="34" charset="0"/>
                <a:cs typeface="Arial" panose="020B0604020202020204" pitchFamily="34" charset="0"/>
              </a:rPr>
              <a:t>&gt;9.5 billion </a:t>
            </a:r>
          </a:p>
          <a:p>
            <a:r>
              <a:rPr lang="en-GB" sz="1400" dirty="0">
                <a:latin typeface="Arial" panose="020B0604020202020204" pitchFamily="34" charset="0"/>
                <a:cs typeface="Arial" panose="020B0604020202020204" pitchFamily="34" charset="0"/>
              </a:rPr>
              <a:t>paired-end </a:t>
            </a:r>
          </a:p>
          <a:p>
            <a:r>
              <a:rPr lang="en-GB" sz="1400" dirty="0">
                <a:latin typeface="Arial" panose="020B0604020202020204" pitchFamily="34" charset="0"/>
                <a:cs typeface="Arial" panose="020B0604020202020204" pitchFamily="34" charset="0"/>
              </a:rPr>
              <a:t>reads </a:t>
            </a:r>
          </a:p>
          <a:p>
            <a:endParaRPr lang="en-GB" sz="1400" dirty="0">
              <a:latin typeface="Arial" panose="020B0604020202020204" pitchFamily="34" charset="0"/>
              <a:cs typeface="Arial" panose="020B0604020202020204" pitchFamily="34" charset="0"/>
            </a:endParaRPr>
          </a:p>
        </p:txBody>
      </p:sp>
      <p:sp>
        <p:nvSpPr>
          <p:cNvPr id="80" name="TextBox 79"/>
          <p:cNvSpPr txBox="1"/>
          <p:nvPr/>
        </p:nvSpPr>
        <p:spPr>
          <a:xfrm>
            <a:off x="3613385" y="2237933"/>
            <a:ext cx="792205"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Quality </a:t>
            </a:r>
          </a:p>
          <a:p>
            <a:r>
              <a:rPr lang="en-GB" sz="1400" dirty="0">
                <a:latin typeface="Arial" panose="020B0604020202020204" pitchFamily="34" charset="0"/>
                <a:cs typeface="Arial" panose="020B0604020202020204" pitchFamily="34" charset="0"/>
              </a:rPr>
              <a:t>control </a:t>
            </a:r>
          </a:p>
          <a:p>
            <a:r>
              <a:rPr lang="en-GB" sz="1400" dirty="0">
                <a:latin typeface="Arial" panose="020B0604020202020204" pitchFamily="34" charset="0"/>
                <a:cs typeface="Arial" panose="020B0604020202020204" pitchFamily="34" charset="0"/>
              </a:rPr>
              <a:t>filters</a:t>
            </a:r>
          </a:p>
        </p:txBody>
      </p:sp>
      <p:sp>
        <p:nvSpPr>
          <p:cNvPr id="81" name="TextBox 80"/>
          <p:cNvSpPr txBox="1"/>
          <p:nvPr/>
        </p:nvSpPr>
        <p:spPr>
          <a:xfrm>
            <a:off x="5133115" y="2188094"/>
            <a:ext cx="813043"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Solve </a:t>
            </a:r>
          </a:p>
          <a:p>
            <a:r>
              <a:rPr lang="en-GB" sz="1400" dirty="0">
                <a:latin typeface="Arial" panose="020B0604020202020204" pitchFamily="34" charset="0"/>
                <a:cs typeface="Arial" panose="020B0604020202020204" pitchFamily="34" charset="0"/>
              </a:rPr>
              <a:t>Specific</a:t>
            </a:r>
          </a:p>
          <a:p>
            <a:r>
              <a:rPr lang="en-GB" sz="1400" dirty="0">
                <a:latin typeface="Arial" panose="020B0604020202020204" pitchFamily="34" charset="0"/>
                <a:cs typeface="Arial" panose="020B0604020202020204" pitchFamily="34" charset="0"/>
              </a:rPr>
              <a:t> issues</a:t>
            </a:r>
          </a:p>
        </p:txBody>
      </p:sp>
      <p:sp>
        <p:nvSpPr>
          <p:cNvPr id="82" name="TextBox 81"/>
          <p:cNvSpPr txBox="1"/>
          <p:nvPr/>
        </p:nvSpPr>
        <p:spPr>
          <a:xfrm>
            <a:off x="4323149" y="4105660"/>
            <a:ext cx="1088760" cy="523220"/>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Incorporate</a:t>
            </a:r>
          </a:p>
          <a:p>
            <a:r>
              <a:rPr lang="en-GB" sz="1400" dirty="0">
                <a:latin typeface="Arial" panose="020B0604020202020204" pitchFamily="34" charset="0"/>
                <a:cs typeface="Arial" panose="020B0604020202020204" pitchFamily="34" charset="0"/>
              </a:rPr>
              <a:t>Araport11</a:t>
            </a:r>
          </a:p>
        </p:txBody>
      </p:sp>
      <p:sp>
        <p:nvSpPr>
          <p:cNvPr id="83" name="TextBox 82"/>
          <p:cNvSpPr txBox="1"/>
          <p:nvPr/>
        </p:nvSpPr>
        <p:spPr>
          <a:xfrm>
            <a:off x="5982305" y="2490739"/>
            <a:ext cx="883512" cy="369332"/>
          </a:xfrm>
          <a:prstGeom prst="rect">
            <a:avLst/>
          </a:prstGeom>
          <a:noFill/>
          <a:ln w="28575">
            <a:solidFill>
              <a:srgbClr val="C00000"/>
            </a:solidFill>
          </a:ln>
        </p:spPr>
        <p:txBody>
          <a:bodyPr wrap="none" rtlCol="0">
            <a:spAutoFit/>
          </a:bodyPr>
          <a:lstStyle/>
          <a:p>
            <a:r>
              <a:rPr lang="en-GB" dirty="0"/>
              <a:t>AtRTD2</a:t>
            </a:r>
          </a:p>
        </p:txBody>
      </p:sp>
      <p:sp>
        <p:nvSpPr>
          <p:cNvPr id="84" name="TextBox 83"/>
          <p:cNvSpPr txBox="1"/>
          <p:nvPr/>
        </p:nvSpPr>
        <p:spPr>
          <a:xfrm>
            <a:off x="2104471" y="4520742"/>
            <a:ext cx="498855" cy="276999"/>
          </a:xfrm>
          <a:prstGeom prst="rect">
            <a:avLst/>
          </a:prstGeom>
          <a:noFill/>
        </p:spPr>
        <p:txBody>
          <a:bodyPr wrap="none" rtlCol="0">
            <a:spAutoFit/>
          </a:bodyPr>
          <a:lstStyle/>
          <a:p>
            <a:r>
              <a:rPr lang="en-GB" sz="1200" dirty="0"/>
              <a:t>2015</a:t>
            </a:r>
          </a:p>
        </p:txBody>
      </p:sp>
      <p:sp>
        <p:nvSpPr>
          <p:cNvPr id="85" name="TextBox 84"/>
          <p:cNvSpPr txBox="1"/>
          <p:nvPr/>
        </p:nvSpPr>
        <p:spPr>
          <a:xfrm>
            <a:off x="2775263" y="2832135"/>
            <a:ext cx="498855" cy="276999"/>
          </a:xfrm>
          <a:prstGeom prst="rect">
            <a:avLst/>
          </a:prstGeom>
          <a:noFill/>
        </p:spPr>
        <p:txBody>
          <a:bodyPr wrap="none" rtlCol="0">
            <a:spAutoFit/>
          </a:bodyPr>
          <a:lstStyle/>
          <a:p>
            <a:r>
              <a:rPr lang="en-GB" sz="1200" dirty="0"/>
              <a:t>2015</a:t>
            </a:r>
          </a:p>
        </p:txBody>
      </p:sp>
      <p:sp>
        <p:nvSpPr>
          <p:cNvPr id="86" name="TextBox 85"/>
          <p:cNvSpPr txBox="1"/>
          <p:nvPr/>
        </p:nvSpPr>
        <p:spPr>
          <a:xfrm>
            <a:off x="6313623" y="2900442"/>
            <a:ext cx="498855" cy="276999"/>
          </a:xfrm>
          <a:prstGeom prst="rect">
            <a:avLst/>
          </a:prstGeom>
          <a:noFill/>
        </p:spPr>
        <p:txBody>
          <a:bodyPr wrap="none" rtlCol="0">
            <a:spAutoFit/>
          </a:bodyPr>
          <a:lstStyle/>
          <a:p>
            <a:r>
              <a:rPr lang="en-GB" sz="1200" dirty="0"/>
              <a:t>2017</a:t>
            </a:r>
          </a:p>
        </p:txBody>
      </p:sp>
      <p:sp>
        <p:nvSpPr>
          <p:cNvPr id="87" name="TextBox 86"/>
          <p:cNvSpPr txBox="1"/>
          <p:nvPr/>
        </p:nvSpPr>
        <p:spPr>
          <a:xfrm>
            <a:off x="5797794" y="4173617"/>
            <a:ext cx="1548501" cy="369332"/>
          </a:xfrm>
          <a:prstGeom prst="rect">
            <a:avLst/>
          </a:prstGeom>
          <a:noFill/>
          <a:ln w="28575">
            <a:solidFill>
              <a:srgbClr val="C00000"/>
            </a:solidFill>
          </a:ln>
        </p:spPr>
        <p:txBody>
          <a:bodyPr wrap="none" rtlCol="0">
            <a:spAutoFit/>
          </a:bodyPr>
          <a:lstStyle/>
          <a:p>
            <a:r>
              <a:rPr lang="en-GB" dirty="0"/>
              <a:t>AtRTD2-QUASI</a:t>
            </a:r>
          </a:p>
        </p:txBody>
      </p:sp>
      <p:sp>
        <p:nvSpPr>
          <p:cNvPr id="88" name="TextBox 87"/>
          <p:cNvSpPr txBox="1"/>
          <p:nvPr/>
        </p:nvSpPr>
        <p:spPr>
          <a:xfrm>
            <a:off x="7553709" y="4197470"/>
            <a:ext cx="1365117" cy="523220"/>
          </a:xfrm>
          <a:prstGeom prst="rect">
            <a:avLst/>
          </a:prstGeom>
          <a:noFill/>
          <a:ln w="28575">
            <a:solidFill>
              <a:srgbClr val="00B050"/>
            </a:solidFill>
          </a:ln>
        </p:spPr>
        <p:txBody>
          <a:bodyPr wrap="none" rtlCol="0">
            <a:spAutoFit/>
          </a:bodyPr>
          <a:lstStyle/>
          <a:p>
            <a:pPr algn="ctr"/>
            <a:r>
              <a:rPr lang="en-GB" sz="1400" dirty="0">
                <a:latin typeface="Arial" panose="020B0604020202020204" pitchFamily="34" charset="0"/>
                <a:cs typeface="Arial" panose="020B0604020202020204" pitchFamily="34" charset="0"/>
              </a:rPr>
              <a:t>Analysis of </a:t>
            </a:r>
          </a:p>
          <a:p>
            <a:r>
              <a:rPr lang="en-GB" sz="1400" dirty="0">
                <a:latin typeface="Arial" panose="020B0604020202020204" pitchFamily="34" charset="0"/>
                <a:cs typeface="Arial" panose="020B0604020202020204" pitchFamily="34" charset="0"/>
              </a:rPr>
              <a:t>RNA-</a:t>
            </a:r>
            <a:r>
              <a:rPr lang="en-GB" sz="1400" dirty="0" err="1">
                <a:latin typeface="Arial" panose="020B0604020202020204" pitchFamily="34" charset="0"/>
                <a:cs typeface="Arial" panose="020B0604020202020204" pitchFamily="34" charset="0"/>
              </a:rPr>
              <a:t>seq</a:t>
            </a:r>
            <a:r>
              <a:rPr lang="en-GB" sz="1400" dirty="0">
                <a:latin typeface="Arial" panose="020B0604020202020204" pitchFamily="34" charset="0"/>
                <a:cs typeface="Arial" panose="020B0604020202020204" pitchFamily="34" charset="0"/>
              </a:rPr>
              <a:t> data</a:t>
            </a:r>
          </a:p>
        </p:txBody>
      </p:sp>
      <p:sp>
        <p:nvSpPr>
          <p:cNvPr id="89" name="TextBox 88"/>
          <p:cNvSpPr txBox="1"/>
          <p:nvPr/>
        </p:nvSpPr>
        <p:spPr>
          <a:xfrm>
            <a:off x="169885" y="3688106"/>
            <a:ext cx="498855" cy="276999"/>
          </a:xfrm>
          <a:prstGeom prst="rect">
            <a:avLst/>
          </a:prstGeom>
          <a:noFill/>
        </p:spPr>
        <p:txBody>
          <a:bodyPr wrap="none" rtlCol="0">
            <a:spAutoFit/>
          </a:bodyPr>
          <a:lstStyle/>
          <a:p>
            <a:r>
              <a:rPr lang="en-GB" sz="1200" dirty="0"/>
              <a:t>2014</a:t>
            </a:r>
          </a:p>
        </p:txBody>
      </p:sp>
      <p:sp>
        <p:nvSpPr>
          <p:cNvPr id="90" name="标题 11"/>
          <p:cNvSpPr txBox="1">
            <a:spLocks/>
          </p:cNvSpPr>
          <p:nvPr/>
        </p:nvSpPr>
        <p:spPr>
          <a:xfrm>
            <a:off x="6806193" y="1972400"/>
            <a:ext cx="1270075" cy="99823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400" i="1" dirty="0">
                <a:solidFill>
                  <a:prstClr val="black"/>
                </a:solidFill>
                <a:latin typeface="Arial" panose="020B0604020202020204" pitchFamily="34" charset="0"/>
                <a:ea typeface="微软雅黑" panose="020B0503020204020204" pitchFamily="34" charset="-122"/>
                <a:cs typeface="Arial" panose="020B0604020202020204" pitchFamily="34" charset="0"/>
              </a:rPr>
              <a:t>Salmon</a:t>
            </a:r>
          </a:p>
          <a:p>
            <a:pPr algn="l"/>
            <a:r>
              <a:rPr lang="en-US" altLang="zh-CN" sz="1400" dirty="0">
                <a:solidFill>
                  <a:prstClr val="black"/>
                </a:solidFill>
                <a:latin typeface="Arial" panose="020B0604020202020204" pitchFamily="34" charset="0"/>
                <a:ea typeface="微软雅黑" panose="020B0503020204020204" pitchFamily="34" charset="-122"/>
                <a:cs typeface="Arial" panose="020B0604020202020204" pitchFamily="34" charset="0"/>
              </a:rPr>
              <a:t>Accurate transcript quantification</a:t>
            </a:r>
          </a:p>
        </p:txBody>
      </p:sp>
      <p:cxnSp>
        <p:nvCxnSpPr>
          <p:cNvPr id="91" name="直接连接符 86"/>
          <p:cNvCxnSpPr/>
          <p:nvPr/>
        </p:nvCxnSpPr>
        <p:spPr>
          <a:xfrm flipH="1">
            <a:off x="7238745" y="2983984"/>
            <a:ext cx="12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92" name="Circular Arrow 91"/>
          <p:cNvSpPr/>
          <p:nvPr/>
        </p:nvSpPr>
        <p:spPr>
          <a:xfrm>
            <a:off x="4724400" y="1447800"/>
            <a:ext cx="1338730" cy="944447"/>
          </a:xfrm>
          <a:prstGeom prst="circularArrow">
            <a:avLst>
              <a:gd name="adj1" fmla="val 0"/>
              <a:gd name="adj2" fmla="val 1142319"/>
              <a:gd name="adj3" fmla="val 1731398"/>
              <a:gd name="adj4" fmla="val 7657864"/>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3" name="Title 1"/>
          <p:cNvSpPr txBox="1">
            <a:spLocks/>
          </p:cNvSpPr>
          <p:nvPr/>
        </p:nvSpPr>
        <p:spPr>
          <a:xfrm>
            <a:off x="419312" y="203076"/>
            <a:ext cx="7962688"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dirty="0">
                <a:solidFill>
                  <a:schemeClr val="tx2"/>
                </a:solidFill>
              </a:rPr>
              <a:t>Improving the accuracy of RNA-</a:t>
            </a:r>
            <a:r>
              <a:rPr lang="en-GB" sz="3600" dirty="0" err="1">
                <a:solidFill>
                  <a:schemeClr val="tx2"/>
                </a:solidFill>
              </a:rPr>
              <a:t>seq</a:t>
            </a:r>
            <a:r>
              <a:rPr lang="en-GB" sz="3600" dirty="0">
                <a:solidFill>
                  <a:schemeClr val="tx2"/>
                </a:solidFill>
              </a:rPr>
              <a:t> </a:t>
            </a:r>
          </a:p>
          <a:p>
            <a:pPr algn="ctr"/>
            <a:r>
              <a:rPr lang="en-GB" sz="3600" dirty="0">
                <a:solidFill>
                  <a:schemeClr val="tx2"/>
                </a:solidFill>
              </a:rPr>
              <a:t>–Reference Transcript Dataset (RTD)</a:t>
            </a:r>
          </a:p>
        </p:txBody>
      </p:sp>
      <p:grpSp>
        <p:nvGrpSpPr>
          <p:cNvPr id="2" name="Group 1"/>
          <p:cNvGrpSpPr/>
          <p:nvPr/>
        </p:nvGrpSpPr>
        <p:grpSpPr>
          <a:xfrm>
            <a:off x="202132" y="3284104"/>
            <a:ext cx="5676320" cy="1668896"/>
            <a:chOff x="442464" y="4831549"/>
            <a:chExt cx="5676320" cy="1811416"/>
          </a:xfrm>
        </p:grpSpPr>
        <p:sp>
          <p:nvSpPr>
            <p:cNvPr id="41" name="Rounded Rectangle 40"/>
            <p:cNvSpPr/>
            <p:nvPr/>
          </p:nvSpPr>
          <p:spPr>
            <a:xfrm>
              <a:off x="442464" y="4831549"/>
              <a:ext cx="5528135" cy="181141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2" name="TextBox 41"/>
            <p:cNvSpPr txBox="1"/>
            <p:nvPr/>
          </p:nvSpPr>
          <p:spPr>
            <a:xfrm>
              <a:off x="1107985" y="4909161"/>
              <a:ext cx="5010799" cy="1102398"/>
            </a:xfrm>
            <a:prstGeom prst="rect">
              <a:avLst/>
            </a:prstGeom>
            <a:noFill/>
          </p:spPr>
          <p:txBody>
            <a:bodyPr wrap="square" rtlCol="0">
              <a:spAutoFit/>
            </a:bodyPr>
            <a:lstStyle/>
            <a:p>
              <a:r>
                <a:rPr lang="en-GB" sz="2000" dirty="0">
                  <a:solidFill>
                    <a:srgbClr val="C00000"/>
                  </a:solidFill>
                </a:rPr>
                <a:t>Quantification affected by:</a:t>
              </a:r>
            </a:p>
            <a:p>
              <a:endParaRPr lang="en-GB" sz="2000" dirty="0">
                <a:solidFill>
                  <a:srgbClr val="C00000"/>
                </a:solidFill>
              </a:endParaRPr>
            </a:p>
            <a:p>
              <a:r>
                <a:rPr lang="en-GB" sz="2000" dirty="0"/>
                <a:t>Variation in UTR lengths </a:t>
              </a:r>
            </a:p>
          </p:txBody>
        </p:sp>
      </p:grpSp>
      <p:pic>
        <p:nvPicPr>
          <p:cNvPr id="3" name="Picture 2">
            <a:extLst>
              <a:ext uri="{FF2B5EF4-FFF2-40B4-BE49-F238E27FC236}">
                <a16:creationId xmlns:a16="http://schemas.microsoft.com/office/drawing/2014/main" id="{E3C45B0E-B242-4E30-B123-ECB6326AE8CB}"/>
              </a:ext>
            </a:extLst>
          </p:cNvPr>
          <p:cNvPicPr>
            <a:picLocks noChangeAspect="1"/>
          </p:cNvPicPr>
          <p:nvPr/>
        </p:nvPicPr>
        <p:blipFill>
          <a:blip r:embed="rId3"/>
          <a:stretch>
            <a:fillRect/>
          </a:stretch>
        </p:blipFill>
        <p:spPr>
          <a:xfrm>
            <a:off x="3685154" y="5138244"/>
            <a:ext cx="4755952" cy="1571163"/>
          </a:xfrm>
          <a:prstGeom prst="rect">
            <a:avLst/>
          </a:prstGeom>
        </p:spPr>
      </p:pic>
      <p:sp>
        <p:nvSpPr>
          <p:cNvPr id="4" name="TextBox 3">
            <a:extLst>
              <a:ext uri="{FF2B5EF4-FFF2-40B4-BE49-F238E27FC236}">
                <a16:creationId xmlns:a16="http://schemas.microsoft.com/office/drawing/2014/main" id="{031226C3-D833-414B-BB1C-E37A3CB156DC}"/>
              </a:ext>
            </a:extLst>
          </p:cNvPr>
          <p:cNvSpPr txBox="1"/>
          <p:nvPr/>
        </p:nvSpPr>
        <p:spPr>
          <a:xfrm>
            <a:off x="1252268" y="5672121"/>
            <a:ext cx="2910491" cy="923330"/>
          </a:xfrm>
          <a:prstGeom prst="rect">
            <a:avLst/>
          </a:prstGeom>
          <a:noFill/>
        </p:spPr>
        <p:txBody>
          <a:bodyPr wrap="square" rtlCol="0">
            <a:spAutoFit/>
          </a:bodyPr>
          <a:lstStyle/>
          <a:p>
            <a:r>
              <a:rPr lang="en-GB" dirty="0"/>
              <a:t>Quantification strongly affected by mis-annotation at 3’ UTR in human</a:t>
            </a:r>
          </a:p>
        </p:txBody>
      </p:sp>
    </p:spTree>
    <p:extLst>
      <p:ext uri="{BB962C8B-B14F-4D97-AF65-F5344CB8AC3E}">
        <p14:creationId xmlns:p14="http://schemas.microsoft.com/office/powerpoint/2010/main" val="1460959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326572" y="2887408"/>
            <a:ext cx="6537327" cy="2692400"/>
            <a:chOff x="1326572" y="2887408"/>
            <a:chExt cx="6537327" cy="2692400"/>
          </a:xfrm>
        </p:grpSpPr>
        <p:cxnSp>
          <p:nvCxnSpPr>
            <p:cNvPr id="26" name="Straight Connector 25"/>
            <p:cNvCxnSpPr/>
            <p:nvPr/>
          </p:nvCxnSpPr>
          <p:spPr>
            <a:xfrm flipH="1">
              <a:off x="7455120" y="5332160"/>
              <a:ext cx="392906" cy="0"/>
            </a:xfrm>
            <a:prstGeom prst="line">
              <a:avLst/>
            </a:prstGeom>
            <a:ln w="57150">
              <a:solidFill>
                <a:srgbClr val="5E8A26"/>
              </a:solidFill>
              <a:prstDash val="sysDash"/>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7600374" y="4874960"/>
              <a:ext cx="238124" cy="0"/>
            </a:xfrm>
            <a:prstGeom prst="line">
              <a:avLst/>
            </a:prstGeom>
            <a:ln w="57150">
              <a:solidFill>
                <a:srgbClr val="5E8A26"/>
              </a:solidFill>
              <a:prstDash val="sys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7609899" y="4399741"/>
              <a:ext cx="238124" cy="0"/>
            </a:xfrm>
            <a:prstGeom prst="line">
              <a:avLst/>
            </a:prstGeom>
            <a:ln w="57150">
              <a:solidFill>
                <a:srgbClr val="5E8A26"/>
              </a:solidFill>
              <a:prstDash val="sys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7648002" y="3897062"/>
              <a:ext cx="200024" cy="0"/>
            </a:xfrm>
            <a:prstGeom prst="line">
              <a:avLst/>
            </a:prstGeom>
            <a:ln w="57150">
              <a:solidFill>
                <a:srgbClr val="5E8A26"/>
              </a:solidFill>
              <a:prstDash val="sysDash"/>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a:off x="1361819" y="5344879"/>
              <a:ext cx="1280794" cy="1"/>
            </a:xfrm>
            <a:prstGeom prst="line">
              <a:avLst/>
            </a:prstGeom>
            <a:ln w="57150">
              <a:solidFill>
                <a:srgbClr val="5E8A26"/>
              </a:solidFill>
              <a:prstDash val="sysDash"/>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1347531" y="4874960"/>
              <a:ext cx="823946" cy="0"/>
            </a:xfrm>
            <a:prstGeom prst="line">
              <a:avLst/>
            </a:prstGeom>
            <a:ln w="57150">
              <a:solidFill>
                <a:srgbClr val="5E8A26"/>
              </a:solidFill>
              <a:prstDash val="sysDash"/>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1347529" y="4399740"/>
              <a:ext cx="272432" cy="0"/>
            </a:xfrm>
            <a:prstGeom prst="line">
              <a:avLst/>
            </a:prstGeom>
            <a:ln w="57150">
              <a:solidFill>
                <a:srgbClr val="5E8A26"/>
              </a:solidFill>
              <a:prstDash val="sysDash"/>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1347529" y="3891740"/>
              <a:ext cx="272432" cy="0"/>
            </a:xfrm>
            <a:prstGeom prst="line">
              <a:avLst/>
            </a:prstGeom>
            <a:ln w="57150">
              <a:solidFill>
                <a:srgbClr val="5E8A26"/>
              </a:solidFill>
              <a:prstDash val="sysDash"/>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775836" y="3409158"/>
              <a:ext cx="361950"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79" idx="1"/>
              <a:endCxn id="41" idx="3"/>
            </p:cNvCxnSpPr>
            <p:nvPr/>
          </p:nvCxnSpPr>
          <p:spPr>
            <a:xfrm flipV="1">
              <a:off x="2142870" y="3408129"/>
              <a:ext cx="570515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3885623" y="3236659"/>
              <a:ext cx="457200"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37" name="Rectangle 36"/>
            <p:cNvSpPr/>
            <p:nvPr/>
          </p:nvSpPr>
          <p:spPr>
            <a:xfrm>
              <a:off x="4476175" y="3236659"/>
              <a:ext cx="1133475"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38" name="Rectangle 37"/>
            <p:cNvSpPr/>
            <p:nvPr/>
          </p:nvSpPr>
          <p:spPr>
            <a:xfrm>
              <a:off x="5809673" y="3236659"/>
              <a:ext cx="228600"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39" name="Rectangle 38"/>
            <p:cNvSpPr/>
            <p:nvPr/>
          </p:nvSpPr>
          <p:spPr>
            <a:xfrm>
              <a:off x="6847898" y="3249359"/>
              <a:ext cx="457200"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40" name="Rectangle 39"/>
            <p:cNvSpPr/>
            <p:nvPr/>
          </p:nvSpPr>
          <p:spPr>
            <a:xfrm>
              <a:off x="2971223" y="3249359"/>
              <a:ext cx="457200"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41" name="Rectangle 40"/>
            <p:cNvSpPr/>
            <p:nvPr/>
          </p:nvSpPr>
          <p:spPr>
            <a:xfrm>
              <a:off x="7309869" y="3328750"/>
              <a:ext cx="538163" cy="158751"/>
            </a:xfrm>
            <a:prstGeom prst="rect">
              <a:avLst/>
            </a:prstGeom>
            <a:solidFill>
              <a:schemeClr val="accent1">
                <a:tint val="100000"/>
                <a:shade val="100000"/>
                <a:satMod val="130000"/>
              </a:schemeClr>
            </a:solidFill>
            <a:ln>
              <a:solidFill>
                <a:srgbClr val="2E36DE"/>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42" name="Rectangle 41"/>
            <p:cNvSpPr/>
            <p:nvPr/>
          </p:nvSpPr>
          <p:spPr>
            <a:xfrm>
              <a:off x="2742623" y="3328750"/>
              <a:ext cx="228600" cy="158751"/>
            </a:xfrm>
            <a:prstGeom prst="rect">
              <a:avLst/>
            </a:prstGeom>
            <a:solidFill>
              <a:schemeClr val="accent1">
                <a:tint val="100000"/>
                <a:shade val="100000"/>
                <a:satMod val="130000"/>
              </a:schemeClr>
            </a:solidFill>
            <a:ln>
              <a:solidFill>
                <a:srgbClr val="2E36DE"/>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43" name="Rectangle 42"/>
            <p:cNvSpPr/>
            <p:nvPr/>
          </p:nvSpPr>
          <p:spPr>
            <a:xfrm>
              <a:off x="1347530" y="3322403"/>
              <a:ext cx="594994" cy="158751"/>
            </a:xfrm>
            <a:prstGeom prst="rect">
              <a:avLst/>
            </a:prstGeom>
            <a:solidFill>
              <a:schemeClr val="accent1">
                <a:tint val="100000"/>
                <a:shade val="100000"/>
                <a:satMod val="130000"/>
              </a:schemeClr>
            </a:solidFill>
            <a:ln>
              <a:solidFill>
                <a:srgbClr val="2E36DE"/>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cxnSp>
          <p:nvCxnSpPr>
            <p:cNvPr id="44" name="Straight Connector 43"/>
            <p:cNvCxnSpPr>
              <a:stCxn id="80" idx="1"/>
              <a:endCxn id="50" idx="3"/>
            </p:cNvCxnSpPr>
            <p:nvPr/>
          </p:nvCxnSpPr>
          <p:spPr>
            <a:xfrm flipV="1">
              <a:off x="2342575" y="3897070"/>
              <a:ext cx="5305425"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885623" y="3725609"/>
              <a:ext cx="457200"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46" name="Rectangle 45"/>
            <p:cNvSpPr/>
            <p:nvPr/>
          </p:nvSpPr>
          <p:spPr>
            <a:xfrm>
              <a:off x="4476173" y="3725609"/>
              <a:ext cx="914400"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47" name="Rectangle 46"/>
            <p:cNvSpPr/>
            <p:nvPr/>
          </p:nvSpPr>
          <p:spPr>
            <a:xfrm>
              <a:off x="5809673" y="3725609"/>
              <a:ext cx="228600"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48" name="Rectangle 47"/>
            <p:cNvSpPr/>
            <p:nvPr/>
          </p:nvSpPr>
          <p:spPr>
            <a:xfrm>
              <a:off x="6847898" y="3738309"/>
              <a:ext cx="457200"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49" name="Rectangle 48"/>
            <p:cNvSpPr/>
            <p:nvPr/>
          </p:nvSpPr>
          <p:spPr>
            <a:xfrm>
              <a:off x="2971223" y="3738309"/>
              <a:ext cx="457200"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50" name="Rectangle 49"/>
            <p:cNvSpPr/>
            <p:nvPr/>
          </p:nvSpPr>
          <p:spPr>
            <a:xfrm>
              <a:off x="7309860" y="3817695"/>
              <a:ext cx="338138" cy="158751"/>
            </a:xfrm>
            <a:prstGeom prst="rect">
              <a:avLst/>
            </a:prstGeom>
            <a:solidFill>
              <a:schemeClr val="accent1">
                <a:tint val="100000"/>
                <a:shade val="100000"/>
                <a:satMod val="130000"/>
              </a:schemeClr>
            </a:solidFill>
            <a:ln>
              <a:solidFill>
                <a:srgbClr val="2E36DE"/>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51" name="Rectangle 50"/>
            <p:cNvSpPr/>
            <p:nvPr/>
          </p:nvSpPr>
          <p:spPr>
            <a:xfrm>
              <a:off x="2742623" y="3817695"/>
              <a:ext cx="228600" cy="158751"/>
            </a:xfrm>
            <a:prstGeom prst="rect">
              <a:avLst/>
            </a:prstGeom>
            <a:solidFill>
              <a:schemeClr val="accent1">
                <a:tint val="100000"/>
                <a:shade val="100000"/>
                <a:satMod val="130000"/>
              </a:schemeClr>
            </a:solidFill>
            <a:ln>
              <a:solidFill>
                <a:srgbClr val="2E36DE"/>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52" name="Rectangle 51"/>
            <p:cNvSpPr/>
            <p:nvPr/>
          </p:nvSpPr>
          <p:spPr>
            <a:xfrm>
              <a:off x="1547236" y="3817695"/>
              <a:ext cx="390525" cy="158751"/>
            </a:xfrm>
            <a:prstGeom prst="rect">
              <a:avLst/>
            </a:prstGeom>
            <a:solidFill>
              <a:schemeClr val="accent1">
                <a:tint val="100000"/>
                <a:shade val="100000"/>
                <a:satMod val="130000"/>
              </a:schemeClr>
            </a:solidFill>
            <a:ln>
              <a:solidFill>
                <a:srgbClr val="2E36DE"/>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cxnSp>
          <p:nvCxnSpPr>
            <p:cNvPr id="53" name="Straight Connector 52"/>
            <p:cNvCxnSpPr>
              <a:stCxn id="81" idx="1"/>
              <a:endCxn id="59" idx="3"/>
            </p:cNvCxnSpPr>
            <p:nvPr/>
          </p:nvCxnSpPr>
          <p:spPr>
            <a:xfrm flipV="1">
              <a:off x="2347344" y="4398713"/>
              <a:ext cx="5300663"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4114223" y="4227259"/>
              <a:ext cx="228600"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55" name="Rectangle 54"/>
            <p:cNvSpPr/>
            <p:nvPr/>
          </p:nvSpPr>
          <p:spPr>
            <a:xfrm>
              <a:off x="4476175" y="4227259"/>
              <a:ext cx="1133475"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56" name="Rectangle 55"/>
            <p:cNvSpPr/>
            <p:nvPr/>
          </p:nvSpPr>
          <p:spPr>
            <a:xfrm>
              <a:off x="5809673" y="4227259"/>
              <a:ext cx="228600"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57" name="Rectangle 56"/>
            <p:cNvSpPr/>
            <p:nvPr/>
          </p:nvSpPr>
          <p:spPr>
            <a:xfrm>
              <a:off x="6847898" y="4239959"/>
              <a:ext cx="457200"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58" name="Rectangle 57"/>
            <p:cNvSpPr/>
            <p:nvPr/>
          </p:nvSpPr>
          <p:spPr>
            <a:xfrm>
              <a:off x="2971223" y="4239959"/>
              <a:ext cx="457200"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59" name="Rectangle 58"/>
            <p:cNvSpPr/>
            <p:nvPr/>
          </p:nvSpPr>
          <p:spPr>
            <a:xfrm>
              <a:off x="7309860" y="4319338"/>
              <a:ext cx="338138" cy="158751"/>
            </a:xfrm>
            <a:prstGeom prst="rect">
              <a:avLst/>
            </a:prstGeom>
            <a:solidFill>
              <a:schemeClr val="accent1">
                <a:tint val="100000"/>
                <a:shade val="100000"/>
                <a:satMod val="130000"/>
              </a:schemeClr>
            </a:solidFill>
            <a:ln>
              <a:solidFill>
                <a:srgbClr val="2E36DE"/>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60" name="Rectangle 59"/>
            <p:cNvSpPr/>
            <p:nvPr/>
          </p:nvSpPr>
          <p:spPr>
            <a:xfrm>
              <a:off x="2742623" y="4319338"/>
              <a:ext cx="228600" cy="158751"/>
            </a:xfrm>
            <a:prstGeom prst="rect">
              <a:avLst/>
            </a:prstGeom>
            <a:solidFill>
              <a:schemeClr val="accent1">
                <a:tint val="100000"/>
                <a:shade val="100000"/>
                <a:satMod val="130000"/>
              </a:schemeClr>
            </a:solidFill>
            <a:ln>
              <a:solidFill>
                <a:srgbClr val="2E36DE"/>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61" name="Rectangle 60"/>
            <p:cNvSpPr/>
            <p:nvPr/>
          </p:nvSpPr>
          <p:spPr>
            <a:xfrm>
              <a:off x="1556761" y="4319338"/>
              <a:ext cx="390525" cy="158751"/>
            </a:xfrm>
            <a:prstGeom prst="rect">
              <a:avLst/>
            </a:prstGeom>
            <a:solidFill>
              <a:schemeClr val="accent1">
                <a:tint val="100000"/>
                <a:shade val="100000"/>
                <a:satMod val="130000"/>
              </a:schemeClr>
            </a:solidFill>
            <a:ln>
              <a:solidFill>
                <a:srgbClr val="2E36DE"/>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cxnSp>
          <p:nvCxnSpPr>
            <p:cNvPr id="62" name="Straight Connector 61"/>
            <p:cNvCxnSpPr>
              <a:stCxn id="77" idx="3"/>
              <a:endCxn id="67" idx="3"/>
            </p:cNvCxnSpPr>
            <p:nvPr/>
          </p:nvCxnSpPr>
          <p:spPr>
            <a:xfrm>
              <a:off x="2964192" y="4874959"/>
              <a:ext cx="480287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3885623" y="4703509"/>
              <a:ext cx="457200"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64" name="Rectangle 63"/>
            <p:cNvSpPr/>
            <p:nvPr/>
          </p:nvSpPr>
          <p:spPr>
            <a:xfrm>
              <a:off x="4476175" y="4703509"/>
              <a:ext cx="1133475"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65" name="Rectangle 64"/>
            <p:cNvSpPr/>
            <p:nvPr/>
          </p:nvSpPr>
          <p:spPr>
            <a:xfrm>
              <a:off x="6847898" y="4716209"/>
              <a:ext cx="457200"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66" name="Rectangle 65"/>
            <p:cNvSpPr/>
            <p:nvPr/>
          </p:nvSpPr>
          <p:spPr>
            <a:xfrm>
              <a:off x="2971223" y="4716209"/>
              <a:ext cx="457200"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67" name="Rectangle 66"/>
            <p:cNvSpPr/>
            <p:nvPr/>
          </p:nvSpPr>
          <p:spPr>
            <a:xfrm>
              <a:off x="7309861" y="4795603"/>
              <a:ext cx="457200" cy="158751"/>
            </a:xfrm>
            <a:prstGeom prst="rect">
              <a:avLst/>
            </a:prstGeom>
            <a:solidFill>
              <a:schemeClr val="accent1">
                <a:tint val="100000"/>
                <a:shade val="100000"/>
                <a:satMod val="130000"/>
              </a:schemeClr>
            </a:solidFill>
            <a:ln>
              <a:solidFill>
                <a:srgbClr val="2E36DE"/>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68" name="Rectangle 67"/>
            <p:cNvSpPr/>
            <p:nvPr/>
          </p:nvSpPr>
          <p:spPr>
            <a:xfrm>
              <a:off x="2156835" y="4795604"/>
              <a:ext cx="814388" cy="158751"/>
            </a:xfrm>
            <a:prstGeom prst="rect">
              <a:avLst/>
            </a:prstGeom>
            <a:solidFill>
              <a:schemeClr val="accent1">
                <a:tint val="100000"/>
                <a:shade val="100000"/>
                <a:satMod val="130000"/>
              </a:schemeClr>
            </a:solidFill>
            <a:ln>
              <a:solidFill>
                <a:srgbClr val="2E36DE"/>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cxnSp>
          <p:nvCxnSpPr>
            <p:cNvPr id="69" name="Straight Connector 68"/>
            <p:cNvCxnSpPr>
              <a:endCxn id="74" idx="3"/>
            </p:cNvCxnSpPr>
            <p:nvPr/>
          </p:nvCxnSpPr>
          <p:spPr>
            <a:xfrm flipV="1">
              <a:off x="2628323" y="5344879"/>
              <a:ext cx="4972050"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a:off x="4476175" y="5173409"/>
              <a:ext cx="1133475"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71" name="Rectangle 70"/>
            <p:cNvSpPr/>
            <p:nvPr/>
          </p:nvSpPr>
          <p:spPr>
            <a:xfrm>
              <a:off x="5809673" y="5173409"/>
              <a:ext cx="228600"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72" name="Rectangle 71"/>
            <p:cNvSpPr/>
            <p:nvPr/>
          </p:nvSpPr>
          <p:spPr>
            <a:xfrm>
              <a:off x="6847898" y="5186109"/>
              <a:ext cx="457200"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73" name="Rectangle 72"/>
            <p:cNvSpPr/>
            <p:nvPr/>
          </p:nvSpPr>
          <p:spPr>
            <a:xfrm>
              <a:off x="2971223" y="5186109"/>
              <a:ext cx="457200"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74" name="Rectangle 73"/>
            <p:cNvSpPr/>
            <p:nvPr/>
          </p:nvSpPr>
          <p:spPr>
            <a:xfrm>
              <a:off x="7309869" y="5265500"/>
              <a:ext cx="290513" cy="158751"/>
            </a:xfrm>
            <a:prstGeom prst="rect">
              <a:avLst/>
            </a:prstGeom>
            <a:solidFill>
              <a:schemeClr val="accent1">
                <a:tint val="100000"/>
                <a:shade val="100000"/>
                <a:satMod val="130000"/>
              </a:schemeClr>
            </a:solidFill>
            <a:ln>
              <a:solidFill>
                <a:srgbClr val="2E36DE"/>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75" name="Rectangle 74"/>
            <p:cNvSpPr/>
            <p:nvPr/>
          </p:nvSpPr>
          <p:spPr>
            <a:xfrm>
              <a:off x="2628323" y="5265500"/>
              <a:ext cx="342900" cy="158751"/>
            </a:xfrm>
            <a:prstGeom prst="rect">
              <a:avLst/>
            </a:prstGeom>
            <a:solidFill>
              <a:schemeClr val="accent1">
                <a:tint val="100000"/>
                <a:shade val="100000"/>
                <a:satMod val="130000"/>
              </a:schemeClr>
            </a:solidFill>
            <a:ln>
              <a:solidFill>
                <a:srgbClr val="2E36DE"/>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2400">
                <a:solidFill>
                  <a:prstClr val="white"/>
                </a:solidFill>
              </a:endParaRPr>
            </a:p>
          </p:txBody>
        </p:sp>
        <p:cxnSp>
          <p:nvCxnSpPr>
            <p:cNvPr id="76" name="Straight Connector 75"/>
            <p:cNvCxnSpPr/>
            <p:nvPr/>
          </p:nvCxnSpPr>
          <p:spPr>
            <a:xfrm flipV="1">
              <a:off x="7863899" y="2893758"/>
              <a:ext cx="0" cy="268605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2628324" y="4795603"/>
              <a:ext cx="335858" cy="158751"/>
            </a:xfrm>
            <a:prstGeom prst="rect">
              <a:avLst/>
            </a:prstGeom>
            <a:solidFill>
              <a:schemeClr val="accent1">
                <a:tint val="100000"/>
                <a:shade val="100000"/>
                <a:satMod val="130000"/>
              </a:schemeClr>
            </a:solidFill>
            <a:ln>
              <a:solidFill>
                <a:srgbClr val="2E36DE"/>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cxnSp>
          <p:nvCxnSpPr>
            <p:cNvPr id="78" name="Straight Connector 77"/>
            <p:cNvCxnSpPr/>
            <p:nvPr/>
          </p:nvCxnSpPr>
          <p:spPr>
            <a:xfrm flipV="1">
              <a:off x="1326572" y="2887408"/>
              <a:ext cx="0" cy="268605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9" name="Rectangle 78"/>
            <p:cNvSpPr/>
            <p:nvPr/>
          </p:nvSpPr>
          <p:spPr>
            <a:xfrm>
              <a:off x="2142869" y="3328754"/>
              <a:ext cx="594994" cy="158751"/>
            </a:xfrm>
            <a:prstGeom prst="rect">
              <a:avLst/>
            </a:prstGeom>
            <a:solidFill>
              <a:schemeClr val="accent1">
                <a:tint val="100000"/>
                <a:shade val="100000"/>
                <a:satMod val="130000"/>
              </a:schemeClr>
            </a:solidFill>
            <a:ln>
              <a:solidFill>
                <a:srgbClr val="2E36DE"/>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80" name="Rectangle 79"/>
            <p:cNvSpPr/>
            <p:nvPr/>
          </p:nvSpPr>
          <p:spPr>
            <a:xfrm>
              <a:off x="2342575" y="3817695"/>
              <a:ext cx="390525" cy="158751"/>
            </a:xfrm>
            <a:prstGeom prst="rect">
              <a:avLst/>
            </a:prstGeom>
            <a:solidFill>
              <a:schemeClr val="accent1">
                <a:tint val="100000"/>
                <a:shade val="100000"/>
                <a:satMod val="130000"/>
              </a:schemeClr>
            </a:solidFill>
            <a:ln>
              <a:solidFill>
                <a:srgbClr val="2E36DE"/>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81" name="Rectangle 80"/>
            <p:cNvSpPr/>
            <p:nvPr/>
          </p:nvSpPr>
          <p:spPr>
            <a:xfrm>
              <a:off x="2347336" y="4319338"/>
              <a:ext cx="390525" cy="158751"/>
            </a:xfrm>
            <a:prstGeom prst="rect">
              <a:avLst/>
            </a:prstGeom>
            <a:solidFill>
              <a:schemeClr val="accent1">
                <a:tint val="100000"/>
                <a:shade val="100000"/>
                <a:satMod val="130000"/>
              </a:schemeClr>
            </a:solidFill>
            <a:ln>
              <a:solidFill>
                <a:srgbClr val="2E36DE"/>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cxnSp>
          <p:nvCxnSpPr>
            <p:cNvPr id="82" name="Straight Connector 81"/>
            <p:cNvCxnSpPr>
              <a:stCxn id="52" idx="3"/>
            </p:cNvCxnSpPr>
            <p:nvPr/>
          </p:nvCxnSpPr>
          <p:spPr>
            <a:xfrm>
              <a:off x="1937761" y="3897070"/>
              <a:ext cx="400050"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61" idx="3"/>
            </p:cNvCxnSpPr>
            <p:nvPr/>
          </p:nvCxnSpPr>
          <p:spPr>
            <a:xfrm>
              <a:off x="1947285" y="4398710"/>
              <a:ext cx="395288" cy="103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84" name="TextBox 83"/>
          <p:cNvSpPr txBox="1"/>
          <p:nvPr/>
        </p:nvSpPr>
        <p:spPr>
          <a:xfrm>
            <a:off x="2171696" y="5794767"/>
            <a:ext cx="4608954" cy="400110"/>
          </a:xfrm>
          <a:prstGeom prst="rect">
            <a:avLst/>
          </a:prstGeom>
          <a:noFill/>
        </p:spPr>
        <p:txBody>
          <a:bodyPr wrap="none" rtlCol="0">
            <a:spAutoFit/>
          </a:bodyPr>
          <a:lstStyle/>
          <a:p>
            <a:pPr defTabSz="457200"/>
            <a:r>
              <a:rPr lang="en-GB" sz="2000" dirty="0"/>
              <a:t>Pad transcripts with genomic sequence</a:t>
            </a:r>
          </a:p>
        </p:txBody>
      </p:sp>
      <p:sp>
        <p:nvSpPr>
          <p:cNvPr id="2" name="Title 1"/>
          <p:cNvSpPr>
            <a:spLocks noGrp="1"/>
          </p:cNvSpPr>
          <p:nvPr>
            <p:ph type="title"/>
          </p:nvPr>
        </p:nvSpPr>
        <p:spPr/>
        <p:txBody>
          <a:bodyPr>
            <a:normAutofit/>
          </a:bodyPr>
          <a:lstStyle/>
          <a:p>
            <a:r>
              <a:rPr lang="en-GB" sz="4000" dirty="0">
                <a:solidFill>
                  <a:schemeClr val="tx2"/>
                </a:solidFill>
              </a:rPr>
              <a:t>AtRTD2-QUASI </a:t>
            </a:r>
            <a:br>
              <a:rPr lang="en-GB" sz="4000" dirty="0">
                <a:solidFill>
                  <a:schemeClr val="tx2"/>
                </a:solidFill>
              </a:rPr>
            </a:br>
            <a:r>
              <a:rPr lang="en-GB" sz="2000" u="sng" dirty="0"/>
              <a:t>Qu</a:t>
            </a:r>
            <a:r>
              <a:rPr lang="en-GB" sz="2000" dirty="0"/>
              <a:t>antification of </a:t>
            </a:r>
            <a:r>
              <a:rPr lang="en-GB" sz="2000" u="sng" dirty="0"/>
              <a:t>A</a:t>
            </a:r>
            <a:r>
              <a:rPr lang="en-GB" sz="2000" dirty="0"/>
              <a:t>lternatively </a:t>
            </a:r>
            <a:r>
              <a:rPr lang="en-GB" sz="2000" u="sng" dirty="0"/>
              <a:t>S</a:t>
            </a:r>
            <a:r>
              <a:rPr lang="en-GB" sz="2000" dirty="0"/>
              <a:t>pliced </a:t>
            </a:r>
            <a:r>
              <a:rPr lang="en-GB" sz="2000" u="sng" dirty="0"/>
              <a:t>I</a:t>
            </a:r>
            <a:r>
              <a:rPr lang="en-GB" sz="2000" dirty="0"/>
              <a:t>soforms</a:t>
            </a:r>
          </a:p>
        </p:txBody>
      </p:sp>
      <p:sp>
        <p:nvSpPr>
          <p:cNvPr id="85" name="TextBox 84"/>
          <p:cNvSpPr txBox="1"/>
          <p:nvPr/>
        </p:nvSpPr>
        <p:spPr>
          <a:xfrm>
            <a:off x="386333" y="1956624"/>
            <a:ext cx="8369740" cy="400110"/>
          </a:xfrm>
          <a:prstGeom prst="rect">
            <a:avLst/>
          </a:prstGeom>
          <a:noFill/>
        </p:spPr>
        <p:txBody>
          <a:bodyPr wrap="square" rtlCol="0">
            <a:spAutoFit/>
          </a:bodyPr>
          <a:lstStyle/>
          <a:p>
            <a:pPr defTabSz="457200"/>
            <a:r>
              <a:rPr lang="en-GB" sz="2000" dirty="0"/>
              <a:t>Version of RTD2 designed specifically for quantifying transcript isoforms</a:t>
            </a:r>
          </a:p>
        </p:txBody>
      </p:sp>
    </p:spTree>
    <p:extLst>
      <p:ext uri="{BB962C8B-B14F-4D97-AF65-F5344CB8AC3E}">
        <p14:creationId xmlns:p14="http://schemas.microsoft.com/office/powerpoint/2010/main" val="66618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18871"/>
            <a:ext cx="6779132" cy="1200329"/>
          </a:xfrm>
        </p:spPr>
        <p:txBody>
          <a:bodyPr>
            <a:normAutofit/>
          </a:bodyPr>
          <a:lstStyle/>
          <a:p>
            <a:r>
              <a:rPr lang="en-GB" sz="3600" dirty="0">
                <a:solidFill>
                  <a:schemeClr val="tx2"/>
                </a:solidFill>
              </a:rPr>
              <a:t>Improving AS quantification with atRTD2-QUASI (padded)</a:t>
            </a:r>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2647" y="1219200"/>
            <a:ext cx="4498772" cy="4963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H="1" flipV="1">
            <a:off x="5715000" y="3610927"/>
            <a:ext cx="1477652" cy="7442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636038" y="4347271"/>
            <a:ext cx="1601400" cy="369332"/>
          </a:xfrm>
          <a:prstGeom prst="rect">
            <a:avLst/>
          </a:prstGeom>
        </p:spPr>
        <p:txBody>
          <a:bodyPr wrap="none">
            <a:spAutoFit/>
          </a:bodyPr>
          <a:lstStyle/>
          <a:p>
            <a:r>
              <a:rPr lang="en-GB" dirty="0">
                <a:solidFill>
                  <a:srgbClr val="FF0000"/>
                </a:solidFill>
              </a:rPr>
              <a:t>AtRTD2-QUASI</a:t>
            </a:r>
            <a:r>
              <a:rPr lang="en-GB" dirty="0"/>
              <a:t> </a:t>
            </a:r>
          </a:p>
        </p:txBody>
      </p:sp>
      <p:sp>
        <p:nvSpPr>
          <p:cNvPr id="7" name="TextBox 6"/>
          <p:cNvSpPr txBox="1"/>
          <p:nvPr/>
        </p:nvSpPr>
        <p:spPr>
          <a:xfrm>
            <a:off x="6369936" y="2133599"/>
            <a:ext cx="2316864" cy="1200329"/>
          </a:xfrm>
          <a:prstGeom prst="rect">
            <a:avLst/>
          </a:prstGeom>
          <a:noFill/>
        </p:spPr>
        <p:txBody>
          <a:bodyPr wrap="square" rtlCol="0">
            <a:spAutoFit/>
          </a:bodyPr>
          <a:lstStyle/>
          <a:p>
            <a:r>
              <a:rPr lang="en-GB" u="sng" dirty="0"/>
              <a:t>762 data points (3 bio reps x 2 time points x 127 AS events) from 62 genes.</a:t>
            </a:r>
          </a:p>
        </p:txBody>
      </p:sp>
      <p:pic>
        <p:nvPicPr>
          <p:cNvPr id="9" name="Picture 8"/>
          <p:cNvPicPr/>
          <p:nvPr/>
        </p:nvPicPr>
        <p:blipFill rotWithShape="1">
          <a:blip r:embed="rId3">
            <a:extLst>
              <a:ext uri="{28A0092B-C50C-407E-A947-70E740481C1C}">
                <a14:useLocalDpi xmlns:a14="http://schemas.microsoft.com/office/drawing/2010/main" val="0"/>
              </a:ext>
            </a:extLst>
          </a:blip>
          <a:srcRect t="88834"/>
          <a:stretch/>
        </p:blipFill>
        <p:spPr bwMode="auto">
          <a:xfrm>
            <a:off x="1143000" y="5604085"/>
            <a:ext cx="6773910" cy="833712"/>
          </a:xfrm>
          <a:prstGeom prst="rect">
            <a:avLst/>
          </a:prstGeom>
          <a:noFill/>
          <a:ln>
            <a:noFill/>
          </a:ln>
          <a:extLst>
            <a:ext uri="{53640926-AAD7-44D8-BBD7-CCE9431645EC}">
              <a14:shadowObscured xmlns:a14="http://schemas.microsoft.com/office/drawing/2010/main"/>
            </a:ext>
          </a:extLst>
        </p:spPr>
      </p:pic>
      <p:cxnSp>
        <p:nvCxnSpPr>
          <p:cNvPr id="8" name="Straight Arrow Connector 7"/>
          <p:cNvCxnSpPr/>
          <p:nvPr/>
        </p:nvCxnSpPr>
        <p:spPr>
          <a:xfrm flipH="1">
            <a:off x="6705600" y="4758992"/>
            <a:ext cx="433532" cy="8450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5907993" y="5904344"/>
            <a:ext cx="1091665" cy="5984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9552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134346" y="1448636"/>
            <a:ext cx="8797657" cy="3826575"/>
            <a:chOff x="134346" y="1448636"/>
            <a:chExt cx="8797657" cy="3826575"/>
          </a:xfrm>
        </p:grpSpPr>
        <p:sp>
          <p:nvSpPr>
            <p:cNvPr id="51" name="燕尾形 65"/>
            <p:cNvSpPr/>
            <p:nvPr/>
          </p:nvSpPr>
          <p:spPr>
            <a:xfrm>
              <a:off x="1596113"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sp>
          <p:nvSpPr>
            <p:cNvPr id="57" name="燕尾形 67"/>
            <p:cNvSpPr/>
            <p:nvPr/>
          </p:nvSpPr>
          <p:spPr>
            <a:xfrm>
              <a:off x="137951"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cxnSp>
          <p:nvCxnSpPr>
            <p:cNvPr id="58" name="直接连接符 68"/>
            <p:cNvCxnSpPr/>
            <p:nvPr/>
          </p:nvCxnSpPr>
          <p:spPr>
            <a:xfrm>
              <a:off x="609201" y="3001748"/>
              <a:ext cx="0" cy="544404"/>
            </a:xfrm>
            <a:prstGeom prst="line">
              <a:avLst/>
            </a:prstGeom>
            <a:noFill/>
            <a:ln w="9525" cap="flat" cmpd="sng" algn="ctr">
              <a:solidFill>
                <a:sysClr val="windowText" lastClr="000000"/>
              </a:solidFill>
              <a:prstDash val="solid"/>
              <a:headEnd type="oval" w="med" len="med"/>
              <a:tailEnd type="oval" w="med" len="med"/>
            </a:ln>
            <a:effectLst/>
          </p:spPr>
        </p:cxnSp>
        <p:sp>
          <p:nvSpPr>
            <p:cNvPr id="59" name="燕尾形 69"/>
            <p:cNvSpPr/>
            <p:nvPr/>
          </p:nvSpPr>
          <p:spPr>
            <a:xfrm>
              <a:off x="3054275"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sp>
          <p:nvSpPr>
            <p:cNvPr id="60" name="燕尾形 70"/>
            <p:cNvSpPr/>
            <p:nvPr/>
          </p:nvSpPr>
          <p:spPr>
            <a:xfrm>
              <a:off x="4512437" y="3402136"/>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cxnSp>
          <p:nvCxnSpPr>
            <p:cNvPr id="61" name="直接连接符 86"/>
            <p:cNvCxnSpPr/>
            <p:nvPr/>
          </p:nvCxnSpPr>
          <p:spPr>
            <a:xfrm flipH="1">
              <a:off x="1396900" y="2983984"/>
              <a:ext cx="12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62" name="标题 11"/>
            <p:cNvSpPr txBox="1">
              <a:spLocks/>
            </p:cNvSpPr>
            <p:nvPr/>
          </p:nvSpPr>
          <p:spPr>
            <a:xfrm>
              <a:off x="134346" y="2393083"/>
              <a:ext cx="932454" cy="60866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zh-CN" sz="1400" dirty="0">
                  <a:solidFill>
                    <a:prstClr val="black"/>
                  </a:solidFill>
                  <a:latin typeface="Arial" panose="020B0604020202020204" pitchFamily="34" charset="0"/>
                  <a:ea typeface="微软雅黑" panose="020B0503020204020204" pitchFamily="34" charset="-122"/>
                  <a:cs typeface="Arial" panose="020B0604020202020204" pitchFamily="34" charset="0"/>
                </a:rPr>
                <a:t>TAIR10</a:t>
              </a:r>
            </a:p>
            <a:p>
              <a:pPr algn="l"/>
              <a:r>
                <a:rPr lang="en-GB" altLang="zh-CN" sz="1400" i="1" dirty="0">
                  <a:solidFill>
                    <a:prstClr val="black"/>
                  </a:solidFill>
                  <a:latin typeface="Arial" panose="020B0604020202020204" pitchFamily="34" charset="0"/>
                  <a:ea typeface="微软雅黑" panose="020B0503020204020204" pitchFamily="34" charset="-122"/>
                  <a:cs typeface="Arial" panose="020B0604020202020204" pitchFamily="34" charset="0"/>
                </a:rPr>
                <a:t>/Marquez, et al </a:t>
              </a:r>
            </a:p>
            <a:p>
              <a:pPr algn="l"/>
              <a:endParaRPr lang="zh-CN" altLang="en-US" sz="140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63" name="燕尾形 65"/>
            <p:cNvSpPr/>
            <p:nvPr/>
          </p:nvSpPr>
          <p:spPr>
            <a:xfrm>
              <a:off x="7416835" y="3400074"/>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sp>
          <p:nvSpPr>
            <p:cNvPr id="64" name="燕尾形 67"/>
            <p:cNvSpPr/>
            <p:nvPr/>
          </p:nvSpPr>
          <p:spPr>
            <a:xfrm>
              <a:off x="5970599" y="3400074"/>
              <a:ext cx="1512168"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Calibri"/>
                <a:ea typeface="宋体"/>
              </a:endParaRPr>
            </a:p>
          </p:txBody>
        </p:sp>
        <p:cxnSp>
          <p:nvCxnSpPr>
            <p:cNvPr id="65" name="直接连接符 66"/>
            <p:cNvCxnSpPr/>
            <p:nvPr/>
          </p:nvCxnSpPr>
          <p:spPr>
            <a:xfrm flipH="1" flipV="1">
              <a:off x="776150" y="3569322"/>
              <a:ext cx="1" cy="582892"/>
            </a:xfrm>
            <a:prstGeom prst="line">
              <a:avLst/>
            </a:prstGeom>
            <a:noFill/>
            <a:ln w="9525" cap="flat" cmpd="sng" algn="ctr">
              <a:solidFill>
                <a:sysClr val="windowText" lastClr="000000"/>
              </a:solidFill>
              <a:prstDash val="solid"/>
              <a:headEnd type="oval" w="med" len="med"/>
              <a:tailEnd type="oval" w="med" len="med"/>
            </a:ln>
            <a:effectLst/>
          </p:spPr>
        </p:cxnSp>
        <p:sp>
          <p:nvSpPr>
            <p:cNvPr id="66" name="TextBox 65"/>
            <p:cNvSpPr txBox="1"/>
            <p:nvPr/>
          </p:nvSpPr>
          <p:spPr>
            <a:xfrm>
              <a:off x="339265" y="4166486"/>
              <a:ext cx="1158972"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Generated</a:t>
              </a:r>
            </a:p>
            <a:p>
              <a:r>
                <a:rPr lang="en-GB" sz="1400" dirty="0">
                  <a:latin typeface="Arial" panose="020B0604020202020204" pitchFamily="34" charset="0"/>
                  <a:cs typeface="Arial" panose="020B0604020202020204" pitchFamily="34" charset="0"/>
                </a:rPr>
                <a:t>HR RT-PCR</a:t>
              </a:r>
            </a:p>
            <a:p>
              <a:r>
                <a:rPr lang="en-GB" sz="1400" dirty="0">
                  <a:latin typeface="Arial" panose="020B0604020202020204" pitchFamily="34" charset="0"/>
                  <a:cs typeface="Arial" panose="020B0604020202020204" pitchFamily="34" charset="0"/>
                </a:rPr>
                <a:t>AS data</a:t>
              </a:r>
            </a:p>
          </p:txBody>
        </p:sp>
        <p:cxnSp>
          <p:nvCxnSpPr>
            <p:cNvPr id="67" name="直接连接符 86"/>
            <p:cNvCxnSpPr/>
            <p:nvPr/>
          </p:nvCxnSpPr>
          <p:spPr>
            <a:xfrm flipH="1">
              <a:off x="2191040" y="3541911"/>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68" name="直接连接符 86"/>
            <p:cNvCxnSpPr/>
            <p:nvPr/>
          </p:nvCxnSpPr>
          <p:spPr>
            <a:xfrm flipH="1">
              <a:off x="2775457" y="2985315"/>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69" name="直接连接符 86"/>
            <p:cNvCxnSpPr/>
            <p:nvPr/>
          </p:nvCxnSpPr>
          <p:spPr>
            <a:xfrm flipH="1">
              <a:off x="4004923" y="2986646"/>
              <a:ext cx="12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70" name="TextBox 69"/>
            <p:cNvSpPr txBox="1"/>
            <p:nvPr/>
          </p:nvSpPr>
          <p:spPr>
            <a:xfrm>
              <a:off x="1165864" y="2187154"/>
              <a:ext cx="990977"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Optimise </a:t>
              </a:r>
            </a:p>
            <a:p>
              <a:r>
                <a:rPr lang="en-GB" sz="1400" dirty="0">
                  <a:latin typeface="Arial" panose="020B0604020202020204" pitchFamily="34" charset="0"/>
                  <a:cs typeface="Arial" panose="020B0604020202020204" pitchFamily="34" charset="0"/>
                </a:rPr>
                <a:t>assembly/</a:t>
              </a:r>
            </a:p>
            <a:p>
              <a:r>
                <a:rPr lang="en-GB" sz="1400" dirty="0">
                  <a:latin typeface="Arial" panose="020B0604020202020204" pitchFamily="34" charset="0"/>
                  <a:cs typeface="Arial" panose="020B0604020202020204" pitchFamily="34" charset="0"/>
                </a:rPr>
                <a:t>merge </a:t>
              </a:r>
            </a:p>
          </p:txBody>
        </p:sp>
        <p:cxnSp>
          <p:nvCxnSpPr>
            <p:cNvPr id="71" name="直接连接符 86"/>
            <p:cNvCxnSpPr/>
            <p:nvPr/>
          </p:nvCxnSpPr>
          <p:spPr>
            <a:xfrm flipH="1">
              <a:off x="3414542" y="3536078"/>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72" name="直接连接符 86"/>
            <p:cNvCxnSpPr/>
            <p:nvPr/>
          </p:nvCxnSpPr>
          <p:spPr>
            <a:xfrm flipH="1">
              <a:off x="4815958" y="3536081"/>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73" name="直接连接符 86"/>
            <p:cNvCxnSpPr/>
            <p:nvPr/>
          </p:nvCxnSpPr>
          <p:spPr>
            <a:xfrm flipH="1">
              <a:off x="5454668" y="2983984"/>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74" name="直接连接符 86"/>
            <p:cNvCxnSpPr/>
            <p:nvPr/>
          </p:nvCxnSpPr>
          <p:spPr>
            <a:xfrm flipH="1">
              <a:off x="6313622" y="2970634"/>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75" name="直接连接符 86"/>
            <p:cNvCxnSpPr/>
            <p:nvPr/>
          </p:nvCxnSpPr>
          <p:spPr>
            <a:xfrm flipH="1">
              <a:off x="6367204" y="3523421"/>
              <a:ext cx="12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76" name="直接连接符 86"/>
            <p:cNvCxnSpPr/>
            <p:nvPr/>
          </p:nvCxnSpPr>
          <p:spPr>
            <a:xfrm flipH="1">
              <a:off x="8236268" y="3566223"/>
              <a:ext cx="12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77" name="TextBox 76"/>
            <p:cNvSpPr txBox="1"/>
            <p:nvPr/>
          </p:nvSpPr>
          <p:spPr>
            <a:xfrm>
              <a:off x="1859723" y="4152214"/>
              <a:ext cx="883512" cy="369332"/>
            </a:xfrm>
            <a:prstGeom prst="rect">
              <a:avLst/>
            </a:prstGeom>
            <a:noFill/>
            <a:ln w="28575">
              <a:solidFill>
                <a:srgbClr val="C00000"/>
              </a:solidFill>
            </a:ln>
          </p:spPr>
          <p:txBody>
            <a:bodyPr wrap="none" rtlCol="0">
              <a:spAutoFit/>
            </a:bodyPr>
            <a:lstStyle/>
            <a:p>
              <a:r>
                <a:rPr lang="en-GB" dirty="0"/>
                <a:t>AtRTD1</a:t>
              </a:r>
            </a:p>
          </p:txBody>
        </p:sp>
        <p:sp>
          <p:nvSpPr>
            <p:cNvPr id="78" name="TextBox 77"/>
            <p:cNvSpPr txBox="1"/>
            <p:nvPr/>
          </p:nvSpPr>
          <p:spPr>
            <a:xfrm>
              <a:off x="2405530" y="2402598"/>
              <a:ext cx="1090363" cy="523220"/>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Release of </a:t>
              </a:r>
            </a:p>
            <a:p>
              <a:r>
                <a:rPr lang="en-GB" sz="1400" dirty="0">
                  <a:latin typeface="Arial" panose="020B0604020202020204" pitchFamily="34" charset="0"/>
                  <a:cs typeface="Arial" panose="020B0604020202020204" pitchFamily="34" charset="0"/>
                </a:rPr>
                <a:t>Araport11</a:t>
              </a:r>
            </a:p>
          </p:txBody>
        </p:sp>
        <p:sp>
          <p:nvSpPr>
            <p:cNvPr id="79" name="TextBox 78"/>
            <p:cNvSpPr txBox="1"/>
            <p:nvPr/>
          </p:nvSpPr>
          <p:spPr>
            <a:xfrm>
              <a:off x="3005592" y="4105660"/>
              <a:ext cx="1095172" cy="1169551"/>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Assembled</a:t>
              </a:r>
            </a:p>
            <a:p>
              <a:r>
                <a:rPr lang="en-GB" sz="1400" dirty="0">
                  <a:latin typeface="Arial" panose="020B0604020202020204" pitchFamily="34" charset="0"/>
                  <a:cs typeface="Arial" panose="020B0604020202020204" pitchFamily="34" charset="0"/>
                </a:rPr>
                <a:t>&gt;9.5 billion </a:t>
              </a:r>
            </a:p>
            <a:p>
              <a:r>
                <a:rPr lang="en-GB" sz="1400" dirty="0">
                  <a:latin typeface="Arial" panose="020B0604020202020204" pitchFamily="34" charset="0"/>
                  <a:cs typeface="Arial" panose="020B0604020202020204" pitchFamily="34" charset="0"/>
                </a:rPr>
                <a:t>paired-end </a:t>
              </a:r>
            </a:p>
            <a:p>
              <a:r>
                <a:rPr lang="en-GB" sz="1400" dirty="0">
                  <a:latin typeface="Arial" panose="020B0604020202020204" pitchFamily="34" charset="0"/>
                  <a:cs typeface="Arial" panose="020B0604020202020204" pitchFamily="34" charset="0"/>
                </a:rPr>
                <a:t>reads </a:t>
              </a:r>
            </a:p>
            <a:p>
              <a:endParaRPr lang="en-GB" sz="1400" dirty="0">
                <a:latin typeface="Arial" panose="020B0604020202020204" pitchFamily="34" charset="0"/>
                <a:cs typeface="Arial" panose="020B0604020202020204" pitchFamily="34" charset="0"/>
              </a:endParaRPr>
            </a:p>
          </p:txBody>
        </p:sp>
        <p:sp>
          <p:nvSpPr>
            <p:cNvPr id="80" name="TextBox 79"/>
            <p:cNvSpPr txBox="1"/>
            <p:nvPr/>
          </p:nvSpPr>
          <p:spPr>
            <a:xfrm>
              <a:off x="3613385" y="2237933"/>
              <a:ext cx="792205"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Quality </a:t>
              </a:r>
            </a:p>
            <a:p>
              <a:r>
                <a:rPr lang="en-GB" sz="1400" dirty="0">
                  <a:latin typeface="Arial" panose="020B0604020202020204" pitchFamily="34" charset="0"/>
                  <a:cs typeface="Arial" panose="020B0604020202020204" pitchFamily="34" charset="0"/>
                </a:rPr>
                <a:t>control </a:t>
              </a:r>
            </a:p>
            <a:p>
              <a:r>
                <a:rPr lang="en-GB" sz="1400" dirty="0">
                  <a:latin typeface="Arial" panose="020B0604020202020204" pitchFamily="34" charset="0"/>
                  <a:cs typeface="Arial" panose="020B0604020202020204" pitchFamily="34" charset="0"/>
                </a:rPr>
                <a:t>filters</a:t>
              </a:r>
            </a:p>
          </p:txBody>
        </p:sp>
        <p:sp>
          <p:nvSpPr>
            <p:cNvPr id="81" name="TextBox 80"/>
            <p:cNvSpPr txBox="1"/>
            <p:nvPr/>
          </p:nvSpPr>
          <p:spPr>
            <a:xfrm>
              <a:off x="5133115" y="2188094"/>
              <a:ext cx="813043"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Solve </a:t>
              </a:r>
            </a:p>
            <a:p>
              <a:r>
                <a:rPr lang="en-GB" sz="1400" dirty="0">
                  <a:latin typeface="Arial" panose="020B0604020202020204" pitchFamily="34" charset="0"/>
                  <a:cs typeface="Arial" panose="020B0604020202020204" pitchFamily="34" charset="0"/>
                </a:rPr>
                <a:t>Specific</a:t>
              </a:r>
            </a:p>
            <a:p>
              <a:r>
                <a:rPr lang="en-GB" sz="1400" dirty="0">
                  <a:latin typeface="Arial" panose="020B0604020202020204" pitchFamily="34" charset="0"/>
                  <a:cs typeface="Arial" panose="020B0604020202020204" pitchFamily="34" charset="0"/>
                </a:rPr>
                <a:t> issues</a:t>
              </a:r>
            </a:p>
          </p:txBody>
        </p:sp>
        <p:sp>
          <p:nvSpPr>
            <p:cNvPr id="82" name="TextBox 81"/>
            <p:cNvSpPr txBox="1"/>
            <p:nvPr/>
          </p:nvSpPr>
          <p:spPr>
            <a:xfrm>
              <a:off x="4323149" y="4105660"/>
              <a:ext cx="1088760" cy="523220"/>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Incorporate</a:t>
              </a:r>
            </a:p>
            <a:p>
              <a:r>
                <a:rPr lang="en-GB" sz="1400" dirty="0">
                  <a:latin typeface="Arial" panose="020B0604020202020204" pitchFamily="34" charset="0"/>
                  <a:cs typeface="Arial" panose="020B0604020202020204" pitchFamily="34" charset="0"/>
                </a:rPr>
                <a:t>Araport11</a:t>
              </a:r>
            </a:p>
          </p:txBody>
        </p:sp>
        <p:sp>
          <p:nvSpPr>
            <p:cNvPr id="83" name="TextBox 82"/>
            <p:cNvSpPr txBox="1"/>
            <p:nvPr/>
          </p:nvSpPr>
          <p:spPr>
            <a:xfrm>
              <a:off x="5982305" y="2490739"/>
              <a:ext cx="883512" cy="369332"/>
            </a:xfrm>
            <a:prstGeom prst="rect">
              <a:avLst/>
            </a:prstGeom>
            <a:noFill/>
            <a:ln w="28575">
              <a:solidFill>
                <a:srgbClr val="C00000"/>
              </a:solidFill>
            </a:ln>
          </p:spPr>
          <p:txBody>
            <a:bodyPr wrap="none" rtlCol="0">
              <a:spAutoFit/>
            </a:bodyPr>
            <a:lstStyle/>
            <a:p>
              <a:r>
                <a:rPr lang="en-GB" dirty="0"/>
                <a:t>AtRTD2</a:t>
              </a:r>
            </a:p>
          </p:txBody>
        </p:sp>
        <p:sp>
          <p:nvSpPr>
            <p:cNvPr id="84" name="TextBox 83"/>
            <p:cNvSpPr txBox="1"/>
            <p:nvPr/>
          </p:nvSpPr>
          <p:spPr>
            <a:xfrm>
              <a:off x="2104471" y="4520742"/>
              <a:ext cx="498855" cy="276999"/>
            </a:xfrm>
            <a:prstGeom prst="rect">
              <a:avLst/>
            </a:prstGeom>
            <a:noFill/>
          </p:spPr>
          <p:txBody>
            <a:bodyPr wrap="none" rtlCol="0">
              <a:spAutoFit/>
            </a:bodyPr>
            <a:lstStyle/>
            <a:p>
              <a:r>
                <a:rPr lang="en-GB" sz="1200" dirty="0"/>
                <a:t>2015</a:t>
              </a:r>
            </a:p>
          </p:txBody>
        </p:sp>
        <p:sp>
          <p:nvSpPr>
            <p:cNvPr id="85" name="TextBox 84"/>
            <p:cNvSpPr txBox="1"/>
            <p:nvPr/>
          </p:nvSpPr>
          <p:spPr>
            <a:xfrm>
              <a:off x="2775263" y="2832135"/>
              <a:ext cx="498855" cy="276999"/>
            </a:xfrm>
            <a:prstGeom prst="rect">
              <a:avLst/>
            </a:prstGeom>
            <a:noFill/>
          </p:spPr>
          <p:txBody>
            <a:bodyPr wrap="none" rtlCol="0">
              <a:spAutoFit/>
            </a:bodyPr>
            <a:lstStyle/>
            <a:p>
              <a:r>
                <a:rPr lang="en-GB" sz="1200" dirty="0"/>
                <a:t>2015</a:t>
              </a:r>
            </a:p>
          </p:txBody>
        </p:sp>
        <p:sp>
          <p:nvSpPr>
            <p:cNvPr id="86" name="TextBox 85"/>
            <p:cNvSpPr txBox="1"/>
            <p:nvPr/>
          </p:nvSpPr>
          <p:spPr>
            <a:xfrm>
              <a:off x="6313623" y="2900442"/>
              <a:ext cx="498855" cy="276999"/>
            </a:xfrm>
            <a:prstGeom prst="rect">
              <a:avLst/>
            </a:prstGeom>
            <a:noFill/>
          </p:spPr>
          <p:txBody>
            <a:bodyPr wrap="none" rtlCol="0">
              <a:spAutoFit/>
            </a:bodyPr>
            <a:lstStyle/>
            <a:p>
              <a:r>
                <a:rPr lang="en-GB" sz="1200" dirty="0"/>
                <a:t>2017</a:t>
              </a:r>
            </a:p>
          </p:txBody>
        </p:sp>
        <p:sp>
          <p:nvSpPr>
            <p:cNvPr id="87" name="TextBox 86"/>
            <p:cNvSpPr txBox="1"/>
            <p:nvPr/>
          </p:nvSpPr>
          <p:spPr>
            <a:xfrm>
              <a:off x="5797794" y="4173617"/>
              <a:ext cx="1548501" cy="369332"/>
            </a:xfrm>
            <a:prstGeom prst="rect">
              <a:avLst/>
            </a:prstGeom>
            <a:noFill/>
            <a:ln w="28575">
              <a:solidFill>
                <a:srgbClr val="C00000"/>
              </a:solidFill>
            </a:ln>
          </p:spPr>
          <p:txBody>
            <a:bodyPr wrap="none" rtlCol="0">
              <a:spAutoFit/>
            </a:bodyPr>
            <a:lstStyle/>
            <a:p>
              <a:r>
                <a:rPr lang="en-GB" dirty="0"/>
                <a:t>AtRTD2-QUASI</a:t>
              </a:r>
            </a:p>
          </p:txBody>
        </p:sp>
        <p:sp>
          <p:nvSpPr>
            <p:cNvPr id="88" name="TextBox 87"/>
            <p:cNvSpPr txBox="1"/>
            <p:nvPr/>
          </p:nvSpPr>
          <p:spPr>
            <a:xfrm>
              <a:off x="7540532" y="4197470"/>
              <a:ext cx="1391471" cy="523220"/>
            </a:xfrm>
            <a:prstGeom prst="rect">
              <a:avLst/>
            </a:prstGeom>
            <a:noFill/>
            <a:ln w="28575">
              <a:solidFill>
                <a:srgbClr val="00B050"/>
              </a:solidFill>
            </a:ln>
          </p:spPr>
          <p:txBody>
            <a:bodyPr wrap="none" rtlCol="0">
              <a:spAutoFit/>
            </a:bodyPr>
            <a:lstStyle/>
            <a:p>
              <a:pPr algn="ctr"/>
              <a:r>
                <a:rPr lang="en-GB" sz="1400" dirty="0">
                  <a:latin typeface="Arial" panose="020B0604020202020204" pitchFamily="34" charset="0"/>
                  <a:cs typeface="Arial" panose="020B0604020202020204" pitchFamily="34" charset="0"/>
                </a:rPr>
                <a:t>DE Analysis of </a:t>
              </a:r>
            </a:p>
            <a:p>
              <a:r>
                <a:rPr lang="en-GB" sz="1400" dirty="0">
                  <a:latin typeface="Arial" panose="020B0604020202020204" pitchFamily="34" charset="0"/>
                  <a:cs typeface="Arial" panose="020B0604020202020204" pitchFamily="34" charset="0"/>
                </a:rPr>
                <a:t>RNA-</a:t>
              </a:r>
              <a:r>
                <a:rPr lang="en-GB" sz="1400" dirty="0" err="1">
                  <a:latin typeface="Arial" panose="020B0604020202020204" pitchFamily="34" charset="0"/>
                  <a:cs typeface="Arial" panose="020B0604020202020204" pitchFamily="34" charset="0"/>
                </a:rPr>
                <a:t>seq</a:t>
              </a:r>
              <a:r>
                <a:rPr lang="en-GB" sz="1400" dirty="0">
                  <a:latin typeface="Arial" panose="020B0604020202020204" pitchFamily="34" charset="0"/>
                  <a:cs typeface="Arial" panose="020B0604020202020204" pitchFamily="34" charset="0"/>
                </a:rPr>
                <a:t> data</a:t>
              </a:r>
            </a:p>
          </p:txBody>
        </p:sp>
        <p:sp>
          <p:nvSpPr>
            <p:cNvPr id="89" name="TextBox 88"/>
            <p:cNvSpPr txBox="1"/>
            <p:nvPr/>
          </p:nvSpPr>
          <p:spPr>
            <a:xfrm>
              <a:off x="169885" y="3688106"/>
              <a:ext cx="498855" cy="276999"/>
            </a:xfrm>
            <a:prstGeom prst="rect">
              <a:avLst/>
            </a:prstGeom>
            <a:noFill/>
          </p:spPr>
          <p:txBody>
            <a:bodyPr wrap="none" rtlCol="0">
              <a:spAutoFit/>
            </a:bodyPr>
            <a:lstStyle/>
            <a:p>
              <a:r>
                <a:rPr lang="en-GB" sz="1200" dirty="0"/>
                <a:t>2014</a:t>
              </a:r>
            </a:p>
          </p:txBody>
        </p:sp>
        <p:sp>
          <p:nvSpPr>
            <p:cNvPr id="90" name="标题 11"/>
            <p:cNvSpPr txBox="1">
              <a:spLocks/>
            </p:cNvSpPr>
            <p:nvPr/>
          </p:nvSpPr>
          <p:spPr>
            <a:xfrm>
              <a:off x="6806193" y="1972400"/>
              <a:ext cx="1270075" cy="99823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400" i="1" dirty="0">
                  <a:solidFill>
                    <a:prstClr val="black"/>
                  </a:solidFill>
                  <a:latin typeface="Arial" panose="020B0604020202020204" pitchFamily="34" charset="0"/>
                  <a:ea typeface="微软雅黑" panose="020B0503020204020204" pitchFamily="34" charset="-122"/>
                  <a:cs typeface="Arial" panose="020B0604020202020204" pitchFamily="34" charset="0"/>
                </a:rPr>
                <a:t>Salmon</a:t>
              </a:r>
            </a:p>
            <a:p>
              <a:pPr algn="l"/>
              <a:r>
                <a:rPr lang="en-US" altLang="zh-CN" sz="1400" dirty="0">
                  <a:solidFill>
                    <a:prstClr val="black"/>
                  </a:solidFill>
                  <a:latin typeface="Arial" panose="020B0604020202020204" pitchFamily="34" charset="0"/>
                  <a:ea typeface="微软雅黑" panose="020B0503020204020204" pitchFamily="34" charset="-122"/>
                  <a:cs typeface="Arial" panose="020B0604020202020204" pitchFamily="34" charset="0"/>
                </a:rPr>
                <a:t>Accurate transcript quantification</a:t>
              </a:r>
            </a:p>
          </p:txBody>
        </p:sp>
        <p:cxnSp>
          <p:nvCxnSpPr>
            <p:cNvPr id="91" name="直接连接符 86"/>
            <p:cNvCxnSpPr/>
            <p:nvPr/>
          </p:nvCxnSpPr>
          <p:spPr>
            <a:xfrm flipH="1">
              <a:off x="7238745" y="2983984"/>
              <a:ext cx="12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92" name="Circular Arrow 91"/>
            <p:cNvSpPr/>
            <p:nvPr/>
          </p:nvSpPr>
          <p:spPr>
            <a:xfrm>
              <a:off x="1016801" y="1448636"/>
              <a:ext cx="1338730" cy="944447"/>
            </a:xfrm>
            <a:prstGeom prst="circularArrow">
              <a:avLst>
                <a:gd name="adj1" fmla="val 0"/>
                <a:gd name="adj2" fmla="val 1142319"/>
                <a:gd name="adj3" fmla="val 1731398"/>
                <a:gd name="adj4" fmla="val 7657864"/>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93" name="Title 1"/>
          <p:cNvSpPr txBox="1">
            <a:spLocks/>
          </p:cNvSpPr>
          <p:nvPr/>
        </p:nvSpPr>
        <p:spPr>
          <a:xfrm>
            <a:off x="419312" y="203076"/>
            <a:ext cx="7962688"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dirty="0">
                <a:solidFill>
                  <a:schemeClr val="tx2"/>
                </a:solidFill>
              </a:rPr>
              <a:t>Reference Transcript Dataset (RTD) for other species?</a:t>
            </a:r>
          </a:p>
        </p:txBody>
      </p:sp>
      <p:sp>
        <p:nvSpPr>
          <p:cNvPr id="41" name="Circular Arrow 40"/>
          <p:cNvSpPr/>
          <p:nvPr/>
        </p:nvSpPr>
        <p:spPr>
          <a:xfrm>
            <a:off x="4724400" y="1447800"/>
            <a:ext cx="1338730" cy="944447"/>
          </a:xfrm>
          <a:prstGeom prst="circularArrow">
            <a:avLst>
              <a:gd name="adj1" fmla="val 0"/>
              <a:gd name="adj2" fmla="val 1142319"/>
              <a:gd name="adj3" fmla="val 1731398"/>
              <a:gd name="adj4" fmla="val 7657864"/>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TextBox 4"/>
          <p:cNvSpPr txBox="1"/>
          <p:nvPr/>
        </p:nvSpPr>
        <p:spPr>
          <a:xfrm>
            <a:off x="2352197" y="5846970"/>
            <a:ext cx="1560042" cy="307777"/>
          </a:xfrm>
          <a:prstGeom prst="rect">
            <a:avLst/>
          </a:prstGeom>
          <a:noFill/>
        </p:spPr>
        <p:txBody>
          <a:bodyPr wrap="none" rtlCol="0">
            <a:spAutoFit/>
          </a:bodyPr>
          <a:lstStyle/>
          <a:p>
            <a:r>
              <a:rPr lang="en-GB" sz="1400" dirty="0">
                <a:solidFill>
                  <a:schemeClr val="accent1">
                    <a:lumMod val="50000"/>
                  </a:schemeClr>
                </a:solidFill>
                <a:latin typeface="Times New Roman" panose="02020603050405020304" pitchFamily="18" charset="0"/>
                <a:cs typeface="Times New Roman" panose="02020603050405020304" pitchFamily="18" charset="0"/>
              </a:rPr>
              <a:t>Zhang et al. (2017)</a:t>
            </a:r>
          </a:p>
        </p:txBody>
      </p:sp>
      <p:pic>
        <p:nvPicPr>
          <p:cNvPr id="1026" name="Picture 2" descr="Image result for nucleic acid resea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10" y="5200100"/>
            <a:ext cx="1934586" cy="36273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8161" y="5205553"/>
            <a:ext cx="6746090" cy="637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9131D8F6-8BC3-471C-92F5-0517534865C0}"/>
              </a:ext>
            </a:extLst>
          </p:cNvPr>
          <p:cNvSpPr txBox="1"/>
          <p:nvPr/>
        </p:nvSpPr>
        <p:spPr>
          <a:xfrm>
            <a:off x="419312" y="6248400"/>
            <a:ext cx="7962688" cy="369332"/>
          </a:xfrm>
          <a:prstGeom prst="rect">
            <a:avLst/>
          </a:prstGeom>
          <a:noFill/>
        </p:spPr>
        <p:txBody>
          <a:bodyPr wrap="square" rtlCol="0">
            <a:spAutoFit/>
          </a:bodyPr>
          <a:lstStyle/>
          <a:p>
            <a:r>
              <a:rPr lang="en-GB" dirty="0"/>
              <a:t>AtRTD2/AtRTD2-QAUSI </a:t>
            </a:r>
            <a:r>
              <a:rPr lang="en-GB" dirty="0" err="1"/>
              <a:t>fasta</a:t>
            </a:r>
            <a:r>
              <a:rPr lang="en-GB" dirty="0"/>
              <a:t> and </a:t>
            </a:r>
            <a:r>
              <a:rPr lang="en-GB" dirty="0" err="1"/>
              <a:t>gff</a:t>
            </a:r>
            <a:r>
              <a:rPr lang="en-GB" dirty="0"/>
              <a:t> download: </a:t>
            </a:r>
            <a:r>
              <a:rPr lang="en-GB" u="sng" dirty="0">
                <a:solidFill>
                  <a:schemeClr val="tx2"/>
                </a:solidFill>
              </a:rPr>
              <a:t>https://ics.hutton.ac.uk/atRTD/</a:t>
            </a:r>
          </a:p>
        </p:txBody>
      </p:sp>
    </p:spTree>
    <p:extLst>
      <p:ext uri="{BB962C8B-B14F-4D97-AF65-F5344CB8AC3E}">
        <p14:creationId xmlns:p14="http://schemas.microsoft.com/office/powerpoint/2010/main" val="3683251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Outline </a:t>
            </a:r>
          </a:p>
        </p:txBody>
      </p:sp>
      <p:sp>
        <p:nvSpPr>
          <p:cNvPr id="3" name="Content Placeholder 2"/>
          <p:cNvSpPr>
            <a:spLocks noGrp="1"/>
          </p:cNvSpPr>
          <p:nvPr>
            <p:ph idx="1"/>
          </p:nvPr>
        </p:nvSpPr>
        <p:spPr/>
        <p:txBody>
          <a:bodyPr>
            <a:normAutofit/>
          </a:bodyPr>
          <a:lstStyle/>
          <a:p>
            <a:r>
              <a:rPr lang="en-GB" dirty="0">
                <a:solidFill>
                  <a:srgbClr val="C00000"/>
                </a:solidFill>
              </a:rPr>
              <a:t>Promises and challenges and of RNA-</a:t>
            </a:r>
            <a:r>
              <a:rPr lang="en-GB" dirty="0" err="1">
                <a:solidFill>
                  <a:srgbClr val="C00000"/>
                </a:solidFill>
              </a:rPr>
              <a:t>seq</a:t>
            </a:r>
            <a:r>
              <a:rPr lang="en-GB" dirty="0">
                <a:solidFill>
                  <a:srgbClr val="C00000"/>
                </a:solidFill>
              </a:rPr>
              <a:t> data</a:t>
            </a:r>
          </a:p>
          <a:p>
            <a:pPr marL="0" indent="0">
              <a:buNone/>
            </a:pPr>
            <a:endParaRPr lang="en-GB" dirty="0"/>
          </a:p>
          <a:p>
            <a:r>
              <a:rPr lang="en-GB" dirty="0"/>
              <a:t>New resources, pipelines and methods for improved RNA-</a:t>
            </a:r>
            <a:r>
              <a:rPr lang="en-GB" dirty="0" err="1"/>
              <a:t>seq</a:t>
            </a:r>
            <a:r>
              <a:rPr lang="en-GB" dirty="0"/>
              <a:t> analysis</a:t>
            </a:r>
          </a:p>
          <a:p>
            <a:pPr marL="0" indent="0">
              <a:buNone/>
            </a:pPr>
            <a:endParaRPr lang="en-GB" dirty="0"/>
          </a:p>
          <a:p>
            <a:r>
              <a:rPr lang="en-GB" dirty="0"/>
              <a:t>Summary</a:t>
            </a:r>
          </a:p>
          <a:p>
            <a:endParaRPr lang="en-GB" dirty="0"/>
          </a:p>
        </p:txBody>
      </p:sp>
    </p:spTree>
    <p:extLst>
      <p:ext uri="{BB962C8B-B14F-4D97-AF65-F5344CB8AC3E}">
        <p14:creationId xmlns:p14="http://schemas.microsoft.com/office/powerpoint/2010/main" val="3761463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a:spLocks/>
          </p:cNvSpPr>
          <p:nvPr/>
        </p:nvSpPr>
        <p:spPr>
          <a:xfrm>
            <a:off x="304800" y="203076"/>
            <a:ext cx="8709082"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dirty="0">
                <a:solidFill>
                  <a:srgbClr val="1F497D"/>
                </a:solidFill>
              </a:rPr>
              <a:t>Cutting edge differential expression analysis tool </a:t>
            </a:r>
            <a:r>
              <a:rPr lang="en-GB" sz="3600" dirty="0">
                <a:solidFill>
                  <a:srgbClr val="FF0000"/>
                </a:solidFill>
              </a:rPr>
              <a:t>3D RNA-</a:t>
            </a:r>
            <a:r>
              <a:rPr lang="en-GB" sz="3600" dirty="0" err="1">
                <a:solidFill>
                  <a:srgbClr val="FF0000"/>
                </a:solidFill>
              </a:rPr>
              <a:t>seq</a:t>
            </a:r>
            <a:r>
              <a:rPr lang="en-GB" sz="3600" dirty="0">
                <a:solidFill>
                  <a:srgbClr val="1F497D"/>
                </a:solidFill>
              </a:rPr>
              <a:t> for DE/DAS/DTU analysis</a:t>
            </a:r>
          </a:p>
        </p:txBody>
      </p:sp>
      <p:pic>
        <p:nvPicPr>
          <p:cNvPr id="1026" name="Picture 2" descr="https://github.com/wyguo/ThreeDRNAseq/raw/master/vignettes/fig/header.gif">
            <a:extLst>
              <a:ext uri="{FF2B5EF4-FFF2-40B4-BE49-F238E27FC236}">
                <a16:creationId xmlns:a16="http://schemas.microsoft.com/office/drawing/2014/main" id="{DE9655D9-7BB2-42CA-9537-61F84A516ADC}"/>
              </a:ext>
            </a:extLst>
          </p:cNvPr>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424" y="1566424"/>
            <a:ext cx="7467599" cy="179047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847D1414-95B3-435B-B730-4C9155B159E3}"/>
              </a:ext>
            </a:extLst>
          </p:cNvPr>
          <p:cNvGrpSpPr/>
          <p:nvPr/>
        </p:nvGrpSpPr>
        <p:grpSpPr>
          <a:xfrm>
            <a:off x="239486" y="3579077"/>
            <a:ext cx="8665028" cy="2947992"/>
            <a:chOff x="239486" y="3579077"/>
            <a:chExt cx="8665028" cy="2947992"/>
          </a:xfrm>
        </p:grpSpPr>
        <p:sp>
          <p:nvSpPr>
            <p:cNvPr id="8" name="Rectangle 7">
              <a:extLst>
                <a:ext uri="{FF2B5EF4-FFF2-40B4-BE49-F238E27FC236}">
                  <a16:creationId xmlns:a16="http://schemas.microsoft.com/office/drawing/2014/main" id="{2B7F7AF5-5669-4CA9-BA49-052D17F11B54}"/>
                </a:ext>
              </a:extLst>
            </p:cNvPr>
            <p:cNvSpPr/>
            <p:nvPr/>
          </p:nvSpPr>
          <p:spPr>
            <a:xfrm>
              <a:off x="239486" y="3579077"/>
              <a:ext cx="8665028" cy="2947992"/>
            </a:xfrm>
            <a:prstGeom prst="rect">
              <a:avLst/>
            </a:prstGeom>
            <a:solidFill>
              <a:schemeClr val="bg1"/>
            </a:solidFill>
            <a:ln w="19050">
              <a:solidFill>
                <a:srgbClr val="0070C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2427E7C7-4768-47FD-BE25-6693601DCE10}"/>
                </a:ext>
              </a:extLst>
            </p:cNvPr>
            <p:cNvPicPr>
              <a:picLocks noChangeAspect="1"/>
            </p:cNvPicPr>
            <p:nvPr/>
          </p:nvPicPr>
          <p:blipFill>
            <a:blip r:embed="rId3"/>
            <a:stretch>
              <a:fillRect/>
            </a:stretch>
          </p:blipFill>
          <p:spPr>
            <a:xfrm>
              <a:off x="300974" y="3750688"/>
              <a:ext cx="4271026" cy="1273986"/>
            </a:xfrm>
            <a:prstGeom prst="rect">
              <a:avLst/>
            </a:prstGeom>
            <a:ln>
              <a:noFill/>
            </a:ln>
          </p:spPr>
        </p:pic>
        <p:pic>
          <p:nvPicPr>
            <p:cNvPr id="10" name="Picture 9">
              <a:extLst>
                <a:ext uri="{FF2B5EF4-FFF2-40B4-BE49-F238E27FC236}">
                  <a16:creationId xmlns:a16="http://schemas.microsoft.com/office/drawing/2014/main" id="{BF59654E-61E0-4597-A473-EC8260AB4ED9}"/>
                </a:ext>
              </a:extLst>
            </p:cNvPr>
            <p:cNvPicPr>
              <a:picLocks noChangeAspect="1"/>
            </p:cNvPicPr>
            <p:nvPr/>
          </p:nvPicPr>
          <p:blipFill>
            <a:blip r:embed="rId4"/>
            <a:stretch>
              <a:fillRect/>
            </a:stretch>
          </p:blipFill>
          <p:spPr>
            <a:xfrm>
              <a:off x="271613" y="5150633"/>
              <a:ext cx="4271026" cy="1269104"/>
            </a:xfrm>
            <a:prstGeom prst="rect">
              <a:avLst/>
            </a:prstGeom>
            <a:ln>
              <a:noFill/>
            </a:ln>
          </p:spPr>
        </p:pic>
        <p:pic>
          <p:nvPicPr>
            <p:cNvPr id="12" name="Picture 11">
              <a:extLst>
                <a:ext uri="{FF2B5EF4-FFF2-40B4-BE49-F238E27FC236}">
                  <a16:creationId xmlns:a16="http://schemas.microsoft.com/office/drawing/2014/main" id="{A5A8AEBA-71E3-46AF-A85C-FB4EDB84A40C}"/>
                </a:ext>
              </a:extLst>
            </p:cNvPr>
            <p:cNvPicPr>
              <a:picLocks noChangeAspect="1"/>
            </p:cNvPicPr>
            <p:nvPr/>
          </p:nvPicPr>
          <p:blipFill>
            <a:blip r:embed="rId5"/>
            <a:stretch>
              <a:fillRect/>
            </a:stretch>
          </p:blipFill>
          <p:spPr>
            <a:xfrm>
              <a:off x="4415774" y="3700648"/>
              <a:ext cx="4271026" cy="1446075"/>
            </a:xfrm>
            <a:prstGeom prst="rect">
              <a:avLst/>
            </a:prstGeom>
            <a:ln>
              <a:noFill/>
            </a:ln>
          </p:spPr>
        </p:pic>
        <p:sp>
          <p:nvSpPr>
            <p:cNvPr id="13" name="TextBox 12">
              <a:extLst>
                <a:ext uri="{FF2B5EF4-FFF2-40B4-BE49-F238E27FC236}">
                  <a16:creationId xmlns:a16="http://schemas.microsoft.com/office/drawing/2014/main" id="{39FFB042-A59F-461C-9F64-07318B24D280}"/>
                </a:ext>
              </a:extLst>
            </p:cNvPr>
            <p:cNvSpPr txBox="1"/>
            <p:nvPr/>
          </p:nvSpPr>
          <p:spPr>
            <a:xfrm>
              <a:off x="4420128" y="5096298"/>
              <a:ext cx="4452259" cy="1323439"/>
            </a:xfrm>
            <a:prstGeom prst="rect">
              <a:avLst/>
            </a:prstGeom>
            <a:noFill/>
          </p:spPr>
          <p:txBody>
            <a:bodyPr wrap="square" rtlCol="0">
              <a:spAutoFit/>
            </a:bodyPr>
            <a:lstStyle/>
            <a:p>
              <a:r>
                <a:rPr lang="en-GB" sz="1600" b="1" i="1" dirty="0"/>
                <a:t>DE: </a:t>
              </a:r>
              <a:r>
                <a:rPr lang="en-GB" sz="1600" i="1" dirty="0"/>
                <a:t>abundance change between conditions</a:t>
              </a:r>
            </a:p>
            <a:p>
              <a:r>
                <a:rPr lang="en-GB" sz="1600" b="1" i="1" dirty="0"/>
                <a:t>DAS gene: </a:t>
              </a:r>
              <a:r>
                <a:rPr lang="en-GB" sz="1600" i="1" dirty="0"/>
                <a:t>changes of this gene are different to its transcripts</a:t>
              </a:r>
            </a:p>
            <a:p>
              <a:r>
                <a:rPr lang="en-GB" sz="1600" b="1" i="1" dirty="0"/>
                <a:t>DTU transcript: </a:t>
              </a:r>
              <a:r>
                <a:rPr lang="en-GB" sz="1600" i="1" dirty="0"/>
                <a:t>changes of this transcript are different to all the other transcripts</a:t>
              </a:r>
            </a:p>
          </p:txBody>
        </p:sp>
      </p:grpSp>
    </p:spTree>
    <p:extLst>
      <p:ext uri="{BB962C8B-B14F-4D97-AF65-F5344CB8AC3E}">
        <p14:creationId xmlns:p14="http://schemas.microsoft.com/office/powerpoint/2010/main" val="1097738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a:spLocks/>
          </p:cNvSpPr>
          <p:nvPr/>
        </p:nvSpPr>
        <p:spPr>
          <a:xfrm>
            <a:off x="632226" y="203076"/>
            <a:ext cx="7902174"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dirty="0">
                <a:solidFill>
                  <a:srgbClr val="1F497D"/>
                </a:solidFill>
              </a:rPr>
              <a:t>Cutting edge pre-processing pipeline</a:t>
            </a:r>
          </a:p>
        </p:txBody>
      </p:sp>
      <p:sp>
        <p:nvSpPr>
          <p:cNvPr id="5" name="燕尾形 65"/>
          <p:cNvSpPr/>
          <p:nvPr/>
        </p:nvSpPr>
        <p:spPr>
          <a:xfrm>
            <a:off x="1725848" y="3402137"/>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sp>
        <p:nvSpPr>
          <p:cNvPr id="7" name="燕尾形 67"/>
          <p:cNvSpPr/>
          <p:nvPr/>
        </p:nvSpPr>
        <p:spPr>
          <a:xfrm>
            <a:off x="632226" y="3402137"/>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cxnSp>
        <p:nvCxnSpPr>
          <p:cNvPr id="8" name="直接连接符 68"/>
          <p:cNvCxnSpPr/>
          <p:nvPr/>
        </p:nvCxnSpPr>
        <p:spPr>
          <a:xfrm>
            <a:off x="1194386" y="3001749"/>
            <a:ext cx="0" cy="544404"/>
          </a:xfrm>
          <a:prstGeom prst="line">
            <a:avLst/>
          </a:prstGeom>
          <a:noFill/>
          <a:ln w="9525" cap="flat" cmpd="sng" algn="ctr">
            <a:solidFill>
              <a:sysClr val="windowText" lastClr="000000"/>
            </a:solidFill>
            <a:prstDash val="solid"/>
            <a:headEnd type="oval" w="med" len="med"/>
            <a:tailEnd type="oval" w="med" len="med"/>
          </a:ln>
          <a:effectLst/>
        </p:spPr>
      </p:cxnSp>
      <p:sp>
        <p:nvSpPr>
          <p:cNvPr id="9" name="燕尾形 69"/>
          <p:cNvSpPr/>
          <p:nvPr/>
        </p:nvSpPr>
        <p:spPr>
          <a:xfrm>
            <a:off x="2819469" y="3402137"/>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sp>
        <p:nvSpPr>
          <p:cNvPr id="10" name="燕尾形 70"/>
          <p:cNvSpPr/>
          <p:nvPr/>
        </p:nvSpPr>
        <p:spPr>
          <a:xfrm>
            <a:off x="3913091" y="3402137"/>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sp>
        <p:nvSpPr>
          <p:cNvPr id="25" name="燕尾形 65"/>
          <p:cNvSpPr/>
          <p:nvPr/>
        </p:nvSpPr>
        <p:spPr>
          <a:xfrm>
            <a:off x="6091389" y="3400075"/>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sp>
        <p:nvSpPr>
          <p:cNvPr id="26" name="燕尾形 67"/>
          <p:cNvSpPr/>
          <p:nvPr/>
        </p:nvSpPr>
        <p:spPr>
          <a:xfrm>
            <a:off x="5006712" y="3400075"/>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cxnSp>
        <p:nvCxnSpPr>
          <p:cNvPr id="6" name="直接连接符 66"/>
          <p:cNvCxnSpPr/>
          <p:nvPr/>
        </p:nvCxnSpPr>
        <p:spPr>
          <a:xfrm flipV="1">
            <a:off x="1194361" y="3553421"/>
            <a:ext cx="1" cy="509438"/>
          </a:xfrm>
          <a:prstGeom prst="line">
            <a:avLst/>
          </a:prstGeom>
          <a:noFill/>
          <a:ln w="9525" cap="flat" cmpd="sng" algn="ctr">
            <a:solidFill>
              <a:sysClr val="windowText" lastClr="000000"/>
            </a:solidFill>
            <a:prstDash val="solid"/>
            <a:headEnd type="oval" w="med" len="med"/>
            <a:tailEnd type="oval" w="med" len="med"/>
          </a:ln>
          <a:effectLst/>
        </p:spPr>
      </p:cxnSp>
      <p:cxnSp>
        <p:nvCxnSpPr>
          <p:cNvPr id="28" name="直接连接符 86"/>
          <p:cNvCxnSpPr/>
          <p:nvPr/>
        </p:nvCxnSpPr>
        <p:spPr>
          <a:xfrm flipH="1">
            <a:off x="2297271" y="3526010"/>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29" name="直接连接符 86"/>
          <p:cNvCxnSpPr/>
          <p:nvPr/>
        </p:nvCxnSpPr>
        <p:spPr>
          <a:xfrm flipH="1">
            <a:off x="2294291" y="2985317"/>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0" name="直接连接符 86"/>
          <p:cNvCxnSpPr/>
          <p:nvPr/>
        </p:nvCxnSpPr>
        <p:spPr>
          <a:xfrm flipH="1">
            <a:off x="3431078" y="2986648"/>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2" name="直接连接符 86"/>
          <p:cNvCxnSpPr/>
          <p:nvPr/>
        </p:nvCxnSpPr>
        <p:spPr>
          <a:xfrm flipH="1">
            <a:off x="3429586" y="3528129"/>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3" name="直接连接符 86"/>
          <p:cNvCxnSpPr/>
          <p:nvPr/>
        </p:nvCxnSpPr>
        <p:spPr>
          <a:xfrm flipH="1">
            <a:off x="4510466" y="3528132"/>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4" name="直接连接符 86"/>
          <p:cNvCxnSpPr/>
          <p:nvPr/>
        </p:nvCxnSpPr>
        <p:spPr>
          <a:xfrm flipH="1">
            <a:off x="4506461" y="2983986"/>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5" name="直接连接符 86"/>
          <p:cNvCxnSpPr/>
          <p:nvPr/>
        </p:nvCxnSpPr>
        <p:spPr>
          <a:xfrm flipH="1">
            <a:off x="5586008" y="2970636"/>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6" name="直接连接符 86"/>
          <p:cNvCxnSpPr/>
          <p:nvPr/>
        </p:nvCxnSpPr>
        <p:spPr>
          <a:xfrm flipH="1">
            <a:off x="5584446" y="3523422"/>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7" name="直接连接符 86"/>
          <p:cNvCxnSpPr/>
          <p:nvPr/>
        </p:nvCxnSpPr>
        <p:spPr>
          <a:xfrm flipH="1">
            <a:off x="6670184" y="3542372"/>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54" name="直接连接符 86"/>
          <p:cNvCxnSpPr/>
          <p:nvPr/>
        </p:nvCxnSpPr>
        <p:spPr>
          <a:xfrm flipH="1">
            <a:off x="6673443" y="2983986"/>
            <a:ext cx="9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2" name="TextBox 1"/>
          <p:cNvSpPr txBox="1"/>
          <p:nvPr/>
        </p:nvSpPr>
        <p:spPr>
          <a:xfrm>
            <a:off x="152400" y="2286000"/>
            <a:ext cx="1405866" cy="584775"/>
          </a:xfrm>
          <a:prstGeom prst="rect">
            <a:avLst/>
          </a:prstGeom>
          <a:noFill/>
          <a:ln w="28575">
            <a:solidFill>
              <a:srgbClr val="00B050"/>
            </a:solidFill>
          </a:ln>
        </p:spPr>
        <p:txBody>
          <a:bodyPr wrap="square" rtlCol="0">
            <a:spAutoFit/>
          </a:bodyPr>
          <a:lstStyle/>
          <a:p>
            <a:pPr algn="ctr"/>
            <a:r>
              <a:rPr lang="en-GB" sz="1600" dirty="0"/>
              <a:t>Transcript</a:t>
            </a:r>
          </a:p>
          <a:p>
            <a:pPr algn="ctr"/>
            <a:r>
              <a:rPr lang="en-GB" sz="1600" dirty="0"/>
              <a:t>quantification</a:t>
            </a:r>
          </a:p>
        </p:txBody>
      </p:sp>
      <p:sp>
        <p:nvSpPr>
          <p:cNvPr id="3" name="TextBox 2"/>
          <p:cNvSpPr txBox="1"/>
          <p:nvPr/>
        </p:nvSpPr>
        <p:spPr>
          <a:xfrm>
            <a:off x="609600" y="4114800"/>
            <a:ext cx="803425" cy="338554"/>
          </a:xfrm>
          <a:prstGeom prst="rect">
            <a:avLst/>
          </a:prstGeom>
          <a:noFill/>
          <a:ln w="28575">
            <a:solidFill>
              <a:srgbClr val="FF0000"/>
            </a:solidFill>
          </a:ln>
        </p:spPr>
        <p:txBody>
          <a:bodyPr wrap="none" rtlCol="0">
            <a:spAutoFit/>
          </a:bodyPr>
          <a:lstStyle/>
          <a:p>
            <a:r>
              <a:rPr lang="en-GB" sz="1600" dirty="0"/>
              <a:t>Salmon</a:t>
            </a:r>
          </a:p>
        </p:txBody>
      </p:sp>
      <p:sp>
        <p:nvSpPr>
          <p:cNvPr id="50" name="TextBox 49"/>
          <p:cNvSpPr txBox="1"/>
          <p:nvPr/>
        </p:nvSpPr>
        <p:spPr>
          <a:xfrm>
            <a:off x="1797942" y="4131186"/>
            <a:ext cx="989938" cy="669414"/>
          </a:xfrm>
          <a:prstGeom prst="rect">
            <a:avLst/>
          </a:prstGeom>
          <a:noFill/>
          <a:ln w="28575">
            <a:solidFill>
              <a:srgbClr val="FF0000"/>
            </a:solidFill>
          </a:ln>
        </p:spPr>
        <p:txBody>
          <a:bodyPr wrap="square" rtlCol="0">
            <a:spAutoFit/>
          </a:bodyPr>
          <a:lstStyle/>
          <a:p>
            <a:pPr algn="ctr">
              <a:lnSpc>
                <a:spcPts val="1500"/>
              </a:lnSpc>
            </a:pPr>
            <a:r>
              <a:rPr lang="en-GB" sz="1600" dirty="0">
                <a:solidFill>
                  <a:prstClr val="black"/>
                </a:solidFill>
              </a:rPr>
              <a:t>Tximport R </a:t>
            </a:r>
          </a:p>
          <a:p>
            <a:pPr algn="ctr">
              <a:lnSpc>
                <a:spcPts val="1500"/>
              </a:lnSpc>
            </a:pPr>
            <a:r>
              <a:rPr lang="en-GB" sz="1600" dirty="0">
                <a:solidFill>
                  <a:prstClr val="black"/>
                </a:solidFill>
              </a:rPr>
              <a:t>package</a:t>
            </a:r>
          </a:p>
        </p:txBody>
      </p:sp>
      <p:sp>
        <p:nvSpPr>
          <p:cNvPr id="4" name="TextBox 3"/>
          <p:cNvSpPr txBox="1"/>
          <p:nvPr/>
        </p:nvSpPr>
        <p:spPr>
          <a:xfrm>
            <a:off x="1654361" y="2054899"/>
            <a:ext cx="1012639" cy="830997"/>
          </a:xfrm>
          <a:prstGeom prst="rect">
            <a:avLst/>
          </a:prstGeom>
          <a:noFill/>
          <a:ln w="28575">
            <a:solidFill>
              <a:srgbClr val="00B050"/>
            </a:solidFill>
          </a:ln>
        </p:spPr>
        <p:txBody>
          <a:bodyPr wrap="square" rtlCol="0">
            <a:spAutoFit/>
          </a:bodyPr>
          <a:lstStyle/>
          <a:p>
            <a:pPr algn="ctr"/>
            <a:r>
              <a:rPr lang="en-GB" sz="1600" dirty="0"/>
              <a:t>Generate </a:t>
            </a:r>
          </a:p>
          <a:p>
            <a:pPr algn="ctr"/>
            <a:r>
              <a:rPr lang="en-GB" sz="1600" dirty="0"/>
              <a:t>read counts</a:t>
            </a:r>
          </a:p>
        </p:txBody>
      </p:sp>
      <p:sp>
        <p:nvSpPr>
          <p:cNvPr id="13" name="TextBox 12"/>
          <p:cNvSpPr txBox="1"/>
          <p:nvPr/>
        </p:nvSpPr>
        <p:spPr>
          <a:xfrm>
            <a:off x="2797647" y="1814274"/>
            <a:ext cx="1209690" cy="1077218"/>
          </a:xfrm>
          <a:prstGeom prst="rect">
            <a:avLst/>
          </a:prstGeom>
          <a:noFill/>
          <a:ln w="28575">
            <a:solidFill>
              <a:srgbClr val="00B050"/>
            </a:solidFill>
          </a:ln>
        </p:spPr>
        <p:txBody>
          <a:bodyPr wrap="none" rtlCol="0">
            <a:spAutoFit/>
          </a:bodyPr>
          <a:lstStyle/>
          <a:p>
            <a:pPr algn="ctr"/>
            <a:r>
              <a:rPr lang="en-GB" sz="1600" dirty="0"/>
              <a:t>Remove low</a:t>
            </a:r>
          </a:p>
          <a:p>
            <a:pPr algn="ctr"/>
            <a:r>
              <a:rPr lang="en-GB" sz="1600" dirty="0"/>
              <a:t>expressed</a:t>
            </a:r>
          </a:p>
          <a:p>
            <a:pPr algn="ctr"/>
            <a:r>
              <a:rPr lang="en-GB" sz="1600" dirty="0"/>
              <a:t>transcripts/</a:t>
            </a:r>
          </a:p>
          <a:p>
            <a:pPr algn="ctr"/>
            <a:r>
              <a:rPr lang="en-GB" sz="1600" dirty="0"/>
              <a:t>genes</a:t>
            </a:r>
          </a:p>
        </p:txBody>
      </p:sp>
      <p:sp>
        <p:nvSpPr>
          <p:cNvPr id="51" name="TextBox 50"/>
          <p:cNvSpPr txBox="1"/>
          <p:nvPr/>
        </p:nvSpPr>
        <p:spPr>
          <a:xfrm>
            <a:off x="4061130" y="4253954"/>
            <a:ext cx="883147" cy="669414"/>
          </a:xfrm>
          <a:prstGeom prst="rect">
            <a:avLst/>
          </a:prstGeom>
          <a:noFill/>
          <a:ln w="28575">
            <a:solidFill>
              <a:srgbClr val="FF0000"/>
            </a:solidFill>
          </a:ln>
        </p:spPr>
        <p:txBody>
          <a:bodyPr wrap="square" rtlCol="0">
            <a:spAutoFit/>
          </a:bodyPr>
          <a:lstStyle/>
          <a:p>
            <a:pPr algn="ctr">
              <a:lnSpc>
                <a:spcPts val="1500"/>
              </a:lnSpc>
            </a:pPr>
            <a:r>
              <a:rPr lang="en-GB" sz="1600" dirty="0">
                <a:solidFill>
                  <a:prstClr val="black"/>
                </a:solidFill>
              </a:rPr>
              <a:t>RUVSeq R package </a:t>
            </a:r>
          </a:p>
        </p:txBody>
      </p:sp>
      <p:sp>
        <p:nvSpPr>
          <p:cNvPr id="14" name="TextBox 13"/>
          <p:cNvSpPr txBox="1"/>
          <p:nvPr/>
        </p:nvSpPr>
        <p:spPr>
          <a:xfrm>
            <a:off x="4114800" y="1947445"/>
            <a:ext cx="998936" cy="923330"/>
          </a:xfrm>
          <a:prstGeom prst="rect">
            <a:avLst/>
          </a:prstGeom>
          <a:noFill/>
          <a:ln w="28575">
            <a:solidFill>
              <a:srgbClr val="00B050"/>
            </a:solidFill>
          </a:ln>
        </p:spPr>
        <p:txBody>
          <a:bodyPr wrap="square" rtlCol="0">
            <a:spAutoFit/>
          </a:bodyPr>
          <a:lstStyle/>
          <a:p>
            <a:pPr algn="ctr"/>
            <a:r>
              <a:rPr lang="en-GB" dirty="0"/>
              <a:t>Estimate </a:t>
            </a:r>
          </a:p>
          <a:p>
            <a:pPr algn="ctr"/>
            <a:r>
              <a:rPr lang="en-GB" dirty="0"/>
              <a:t>batch effects</a:t>
            </a:r>
          </a:p>
        </p:txBody>
      </p:sp>
      <p:sp>
        <p:nvSpPr>
          <p:cNvPr id="55" name="TextBox 54"/>
          <p:cNvSpPr txBox="1"/>
          <p:nvPr/>
        </p:nvSpPr>
        <p:spPr>
          <a:xfrm>
            <a:off x="5245994" y="4268703"/>
            <a:ext cx="676905" cy="284693"/>
          </a:xfrm>
          <a:prstGeom prst="rect">
            <a:avLst/>
          </a:prstGeom>
          <a:noFill/>
          <a:ln w="28575">
            <a:solidFill>
              <a:srgbClr val="FF0000"/>
            </a:solidFill>
          </a:ln>
        </p:spPr>
        <p:txBody>
          <a:bodyPr wrap="square" rtlCol="0">
            <a:spAutoFit/>
          </a:bodyPr>
          <a:lstStyle/>
          <a:p>
            <a:pPr algn="ctr">
              <a:lnSpc>
                <a:spcPts val="1500"/>
              </a:lnSpc>
            </a:pPr>
            <a:r>
              <a:rPr lang="en-GB" sz="1600" dirty="0">
                <a:solidFill>
                  <a:prstClr val="black"/>
                </a:solidFill>
              </a:rPr>
              <a:t>TMM</a:t>
            </a:r>
          </a:p>
        </p:txBody>
      </p:sp>
      <p:sp>
        <p:nvSpPr>
          <p:cNvPr id="15" name="TextBox 14"/>
          <p:cNvSpPr txBox="1"/>
          <p:nvPr/>
        </p:nvSpPr>
        <p:spPr>
          <a:xfrm>
            <a:off x="5245994" y="1947445"/>
            <a:ext cx="1114014" cy="923330"/>
          </a:xfrm>
          <a:prstGeom prst="rect">
            <a:avLst/>
          </a:prstGeom>
          <a:noFill/>
          <a:ln w="28575">
            <a:solidFill>
              <a:srgbClr val="00B050"/>
            </a:solidFill>
          </a:ln>
        </p:spPr>
        <p:txBody>
          <a:bodyPr wrap="square" rtlCol="0">
            <a:spAutoFit/>
          </a:bodyPr>
          <a:lstStyle/>
          <a:p>
            <a:pPr algn="ctr"/>
            <a:r>
              <a:rPr lang="en-GB" dirty="0"/>
              <a:t>Data </a:t>
            </a:r>
          </a:p>
          <a:p>
            <a:pPr algn="ctr"/>
            <a:r>
              <a:rPr lang="en-GB" dirty="0"/>
              <a:t>normalisation</a:t>
            </a:r>
          </a:p>
        </p:txBody>
      </p:sp>
      <p:sp>
        <p:nvSpPr>
          <p:cNvPr id="16" name="TextBox 15"/>
          <p:cNvSpPr txBox="1"/>
          <p:nvPr/>
        </p:nvSpPr>
        <p:spPr>
          <a:xfrm>
            <a:off x="2982485" y="4248127"/>
            <a:ext cx="885371" cy="830997"/>
          </a:xfrm>
          <a:prstGeom prst="rect">
            <a:avLst/>
          </a:prstGeom>
          <a:noFill/>
          <a:ln w="28575">
            <a:solidFill>
              <a:srgbClr val="FF0000"/>
            </a:solidFill>
          </a:ln>
        </p:spPr>
        <p:txBody>
          <a:bodyPr wrap="none" rtlCol="0">
            <a:spAutoFit/>
          </a:bodyPr>
          <a:lstStyle/>
          <a:p>
            <a:pPr algn="ctr"/>
            <a:r>
              <a:rPr lang="en-GB" sz="1600" dirty="0"/>
              <a:t>Mean</a:t>
            </a:r>
          </a:p>
          <a:p>
            <a:pPr algn="ctr"/>
            <a:r>
              <a:rPr lang="en-GB" sz="1600" dirty="0"/>
              <a:t>variance</a:t>
            </a:r>
          </a:p>
          <a:p>
            <a:pPr algn="ctr"/>
            <a:r>
              <a:rPr lang="en-GB" sz="1600" dirty="0"/>
              <a:t>trend</a:t>
            </a:r>
          </a:p>
        </p:txBody>
      </p:sp>
      <p:sp>
        <p:nvSpPr>
          <p:cNvPr id="56" name="TextBox 55"/>
          <p:cNvSpPr txBox="1"/>
          <p:nvPr/>
        </p:nvSpPr>
        <p:spPr>
          <a:xfrm>
            <a:off x="6148350" y="4279865"/>
            <a:ext cx="1395450" cy="669414"/>
          </a:xfrm>
          <a:prstGeom prst="rect">
            <a:avLst/>
          </a:prstGeom>
          <a:noFill/>
          <a:ln w="28575">
            <a:solidFill>
              <a:srgbClr val="FF0000"/>
            </a:solidFill>
          </a:ln>
        </p:spPr>
        <p:txBody>
          <a:bodyPr wrap="square" rtlCol="0">
            <a:spAutoFit/>
          </a:bodyPr>
          <a:lstStyle/>
          <a:p>
            <a:pPr algn="ctr">
              <a:lnSpc>
                <a:spcPts val="1500"/>
              </a:lnSpc>
            </a:pPr>
            <a:r>
              <a:rPr lang="en-GB" sz="1600" dirty="0">
                <a:solidFill>
                  <a:prstClr val="black"/>
                </a:solidFill>
              </a:rPr>
              <a:t>PCA plot/</a:t>
            </a:r>
          </a:p>
          <a:p>
            <a:pPr algn="ctr">
              <a:lnSpc>
                <a:spcPts val="1500"/>
              </a:lnSpc>
            </a:pPr>
            <a:r>
              <a:rPr lang="en-GB" sz="1600" dirty="0" err="1">
                <a:solidFill>
                  <a:prstClr val="black"/>
                </a:solidFill>
              </a:rPr>
              <a:t>FactoMineR</a:t>
            </a:r>
            <a:r>
              <a:rPr lang="en-GB" sz="1600" dirty="0">
                <a:solidFill>
                  <a:prstClr val="black"/>
                </a:solidFill>
              </a:rPr>
              <a:t> R package</a:t>
            </a:r>
          </a:p>
        </p:txBody>
      </p:sp>
      <p:sp>
        <p:nvSpPr>
          <p:cNvPr id="18" name="TextBox 17"/>
          <p:cNvSpPr txBox="1"/>
          <p:nvPr/>
        </p:nvSpPr>
        <p:spPr>
          <a:xfrm>
            <a:off x="6487813" y="2224444"/>
            <a:ext cx="1293817" cy="646331"/>
          </a:xfrm>
          <a:prstGeom prst="rect">
            <a:avLst/>
          </a:prstGeom>
          <a:noFill/>
          <a:ln w="28575">
            <a:solidFill>
              <a:srgbClr val="00B050"/>
            </a:solidFill>
          </a:ln>
        </p:spPr>
        <p:txBody>
          <a:bodyPr wrap="none" rtlCol="0">
            <a:spAutoFit/>
          </a:bodyPr>
          <a:lstStyle/>
          <a:p>
            <a:pPr algn="ctr"/>
            <a:r>
              <a:rPr lang="en-GB" dirty="0"/>
              <a:t>Visualise </a:t>
            </a:r>
          </a:p>
          <a:p>
            <a:pPr algn="ctr"/>
            <a:r>
              <a:rPr lang="en-GB" dirty="0"/>
              <a:t>data quality</a:t>
            </a:r>
          </a:p>
        </p:txBody>
      </p:sp>
      <p:sp>
        <p:nvSpPr>
          <p:cNvPr id="19" name="TextBox 18"/>
          <p:cNvSpPr txBox="1"/>
          <p:nvPr/>
        </p:nvSpPr>
        <p:spPr>
          <a:xfrm>
            <a:off x="7248068" y="3230256"/>
            <a:ext cx="1567929" cy="584775"/>
          </a:xfrm>
          <a:prstGeom prst="rect">
            <a:avLst/>
          </a:prstGeom>
          <a:noFill/>
          <a:ln w="28575">
            <a:solidFill>
              <a:srgbClr val="002060"/>
            </a:solidFill>
          </a:ln>
        </p:spPr>
        <p:txBody>
          <a:bodyPr wrap="none" rtlCol="0">
            <a:spAutoFit/>
          </a:bodyPr>
          <a:lstStyle/>
          <a:p>
            <a:pPr algn="ctr"/>
            <a:r>
              <a:rPr lang="en-GB" sz="1600" dirty="0"/>
              <a:t>DE/DAS analysis </a:t>
            </a:r>
          </a:p>
          <a:p>
            <a:pPr algn="ctr"/>
            <a:r>
              <a:rPr lang="en-GB" sz="1600" dirty="0"/>
              <a:t>pipeline</a:t>
            </a:r>
          </a:p>
        </p:txBody>
      </p:sp>
    </p:spTree>
    <p:extLst>
      <p:ext uri="{BB962C8B-B14F-4D97-AF65-F5344CB8AC3E}">
        <p14:creationId xmlns:p14="http://schemas.microsoft.com/office/powerpoint/2010/main" val="40592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5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5" grpId="0" animBg="1"/>
      <p:bldP spid="5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燕尾形 65"/>
          <p:cNvSpPr/>
          <p:nvPr/>
        </p:nvSpPr>
        <p:spPr>
          <a:xfrm>
            <a:off x="1725848" y="3402137"/>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sp>
        <p:nvSpPr>
          <p:cNvPr id="7" name="燕尾形 67"/>
          <p:cNvSpPr/>
          <p:nvPr/>
        </p:nvSpPr>
        <p:spPr>
          <a:xfrm>
            <a:off x="632226" y="3402137"/>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cxnSp>
        <p:nvCxnSpPr>
          <p:cNvPr id="8" name="直接连接符 68"/>
          <p:cNvCxnSpPr/>
          <p:nvPr/>
        </p:nvCxnSpPr>
        <p:spPr>
          <a:xfrm>
            <a:off x="1194386" y="3001749"/>
            <a:ext cx="0" cy="544404"/>
          </a:xfrm>
          <a:prstGeom prst="line">
            <a:avLst/>
          </a:prstGeom>
          <a:noFill/>
          <a:ln w="9525" cap="flat" cmpd="sng" algn="ctr">
            <a:solidFill>
              <a:sysClr val="windowText" lastClr="000000"/>
            </a:solidFill>
            <a:prstDash val="solid"/>
            <a:headEnd type="oval" w="med" len="med"/>
            <a:tailEnd type="oval" w="med" len="med"/>
          </a:ln>
          <a:effectLst/>
        </p:spPr>
      </p:cxnSp>
      <p:sp>
        <p:nvSpPr>
          <p:cNvPr id="9" name="燕尾形 69"/>
          <p:cNvSpPr/>
          <p:nvPr/>
        </p:nvSpPr>
        <p:spPr>
          <a:xfrm>
            <a:off x="2819469" y="3402137"/>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sp>
        <p:nvSpPr>
          <p:cNvPr id="10" name="燕尾形 70"/>
          <p:cNvSpPr/>
          <p:nvPr/>
        </p:nvSpPr>
        <p:spPr>
          <a:xfrm>
            <a:off x="3913091" y="3402137"/>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sp>
        <p:nvSpPr>
          <p:cNvPr id="25" name="燕尾形 65"/>
          <p:cNvSpPr/>
          <p:nvPr/>
        </p:nvSpPr>
        <p:spPr>
          <a:xfrm>
            <a:off x="6091389" y="3400075"/>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sp>
        <p:nvSpPr>
          <p:cNvPr id="26" name="燕尾形 67"/>
          <p:cNvSpPr/>
          <p:nvPr/>
        </p:nvSpPr>
        <p:spPr>
          <a:xfrm>
            <a:off x="5006712" y="3400075"/>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cxnSp>
        <p:nvCxnSpPr>
          <p:cNvPr id="6" name="直接连接符 66"/>
          <p:cNvCxnSpPr/>
          <p:nvPr/>
        </p:nvCxnSpPr>
        <p:spPr>
          <a:xfrm flipV="1">
            <a:off x="1194361" y="3553421"/>
            <a:ext cx="1" cy="509438"/>
          </a:xfrm>
          <a:prstGeom prst="line">
            <a:avLst/>
          </a:prstGeom>
          <a:noFill/>
          <a:ln w="9525" cap="flat" cmpd="sng" algn="ctr">
            <a:solidFill>
              <a:sysClr val="windowText" lastClr="000000"/>
            </a:solidFill>
            <a:prstDash val="solid"/>
            <a:headEnd type="oval" w="med" len="med"/>
            <a:tailEnd type="oval" w="med" len="med"/>
          </a:ln>
          <a:effectLst/>
        </p:spPr>
      </p:cxnSp>
      <p:cxnSp>
        <p:nvCxnSpPr>
          <p:cNvPr id="28" name="直接连接符 86"/>
          <p:cNvCxnSpPr/>
          <p:nvPr/>
        </p:nvCxnSpPr>
        <p:spPr>
          <a:xfrm flipH="1">
            <a:off x="2297271" y="3526010"/>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29" name="直接连接符 86"/>
          <p:cNvCxnSpPr/>
          <p:nvPr/>
        </p:nvCxnSpPr>
        <p:spPr>
          <a:xfrm flipH="1">
            <a:off x="2294291" y="2985317"/>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0" name="直接连接符 86"/>
          <p:cNvCxnSpPr/>
          <p:nvPr/>
        </p:nvCxnSpPr>
        <p:spPr>
          <a:xfrm flipH="1">
            <a:off x="3431078" y="2986648"/>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2" name="直接连接符 86"/>
          <p:cNvCxnSpPr/>
          <p:nvPr/>
        </p:nvCxnSpPr>
        <p:spPr>
          <a:xfrm flipH="1">
            <a:off x="3429586" y="3528129"/>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3" name="直接连接符 86"/>
          <p:cNvCxnSpPr/>
          <p:nvPr/>
        </p:nvCxnSpPr>
        <p:spPr>
          <a:xfrm flipH="1">
            <a:off x="4510466" y="3528132"/>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4" name="直接连接符 86"/>
          <p:cNvCxnSpPr/>
          <p:nvPr/>
        </p:nvCxnSpPr>
        <p:spPr>
          <a:xfrm flipH="1">
            <a:off x="4506461" y="2983986"/>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5" name="直接连接符 86"/>
          <p:cNvCxnSpPr/>
          <p:nvPr/>
        </p:nvCxnSpPr>
        <p:spPr>
          <a:xfrm flipH="1">
            <a:off x="5586008" y="2970636"/>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6" name="直接连接符 86"/>
          <p:cNvCxnSpPr/>
          <p:nvPr/>
        </p:nvCxnSpPr>
        <p:spPr>
          <a:xfrm flipH="1">
            <a:off x="5584446" y="3523422"/>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7" name="直接连接符 86"/>
          <p:cNvCxnSpPr/>
          <p:nvPr/>
        </p:nvCxnSpPr>
        <p:spPr>
          <a:xfrm flipH="1">
            <a:off x="6670184" y="3542372"/>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54" name="直接连接符 86"/>
          <p:cNvCxnSpPr/>
          <p:nvPr/>
        </p:nvCxnSpPr>
        <p:spPr>
          <a:xfrm flipH="1">
            <a:off x="6673443" y="2983986"/>
            <a:ext cx="9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2" name="TextBox 1"/>
          <p:cNvSpPr txBox="1"/>
          <p:nvPr/>
        </p:nvSpPr>
        <p:spPr>
          <a:xfrm>
            <a:off x="152400" y="2286000"/>
            <a:ext cx="1405866" cy="584775"/>
          </a:xfrm>
          <a:prstGeom prst="rect">
            <a:avLst/>
          </a:prstGeom>
          <a:noFill/>
          <a:ln w="28575">
            <a:solidFill>
              <a:srgbClr val="00B050"/>
            </a:solidFill>
          </a:ln>
        </p:spPr>
        <p:txBody>
          <a:bodyPr wrap="square" rtlCol="0">
            <a:spAutoFit/>
          </a:bodyPr>
          <a:lstStyle/>
          <a:p>
            <a:pPr algn="ctr"/>
            <a:r>
              <a:rPr lang="en-GB" sz="1600" dirty="0"/>
              <a:t>Transcript</a:t>
            </a:r>
          </a:p>
          <a:p>
            <a:pPr algn="ctr"/>
            <a:r>
              <a:rPr lang="en-GB" sz="1600" dirty="0"/>
              <a:t>quantification</a:t>
            </a:r>
          </a:p>
        </p:txBody>
      </p:sp>
      <p:sp>
        <p:nvSpPr>
          <p:cNvPr id="3" name="TextBox 2"/>
          <p:cNvSpPr txBox="1"/>
          <p:nvPr/>
        </p:nvSpPr>
        <p:spPr>
          <a:xfrm>
            <a:off x="609600" y="4114800"/>
            <a:ext cx="803425" cy="338554"/>
          </a:xfrm>
          <a:prstGeom prst="rect">
            <a:avLst/>
          </a:prstGeom>
          <a:noFill/>
          <a:ln w="28575">
            <a:solidFill>
              <a:srgbClr val="FF0000"/>
            </a:solidFill>
          </a:ln>
        </p:spPr>
        <p:txBody>
          <a:bodyPr wrap="none" rtlCol="0">
            <a:spAutoFit/>
          </a:bodyPr>
          <a:lstStyle/>
          <a:p>
            <a:r>
              <a:rPr lang="en-GB" sz="1600" dirty="0"/>
              <a:t>Salmon</a:t>
            </a:r>
          </a:p>
        </p:txBody>
      </p:sp>
      <p:sp>
        <p:nvSpPr>
          <p:cNvPr id="50" name="TextBox 49"/>
          <p:cNvSpPr txBox="1"/>
          <p:nvPr/>
        </p:nvSpPr>
        <p:spPr>
          <a:xfrm>
            <a:off x="1797942" y="4131186"/>
            <a:ext cx="989938" cy="669414"/>
          </a:xfrm>
          <a:prstGeom prst="rect">
            <a:avLst/>
          </a:prstGeom>
          <a:noFill/>
          <a:ln w="28575">
            <a:solidFill>
              <a:srgbClr val="FF0000"/>
            </a:solidFill>
          </a:ln>
        </p:spPr>
        <p:txBody>
          <a:bodyPr wrap="square" rtlCol="0">
            <a:spAutoFit/>
          </a:bodyPr>
          <a:lstStyle/>
          <a:p>
            <a:pPr algn="ctr">
              <a:lnSpc>
                <a:spcPts val="1500"/>
              </a:lnSpc>
            </a:pPr>
            <a:r>
              <a:rPr lang="en-GB" sz="1600" dirty="0">
                <a:solidFill>
                  <a:prstClr val="black"/>
                </a:solidFill>
              </a:rPr>
              <a:t>Tximport R </a:t>
            </a:r>
          </a:p>
          <a:p>
            <a:pPr algn="ctr">
              <a:lnSpc>
                <a:spcPts val="1500"/>
              </a:lnSpc>
            </a:pPr>
            <a:r>
              <a:rPr lang="en-GB" sz="1600" dirty="0">
                <a:solidFill>
                  <a:prstClr val="black"/>
                </a:solidFill>
              </a:rPr>
              <a:t>package</a:t>
            </a:r>
          </a:p>
        </p:txBody>
      </p:sp>
      <p:sp>
        <p:nvSpPr>
          <p:cNvPr id="4" name="TextBox 3"/>
          <p:cNvSpPr txBox="1"/>
          <p:nvPr/>
        </p:nvSpPr>
        <p:spPr>
          <a:xfrm>
            <a:off x="1654361" y="2054899"/>
            <a:ext cx="1012639" cy="830997"/>
          </a:xfrm>
          <a:prstGeom prst="rect">
            <a:avLst/>
          </a:prstGeom>
          <a:noFill/>
          <a:ln w="28575">
            <a:solidFill>
              <a:srgbClr val="00B050"/>
            </a:solidFill>
          </a:ln>
        </p:spPr>
        <p:txBody>
          <a:bodyPr wrap="square" rtlCol="0">
            <a:spAutoFit/>
          </a:bodyPr>
          <a:lstStyle/>
          <a:p>
            <a:pPr algn="ctr"/>
            <a:r>
              <a:rPr lang="en-GB" sz="1600" dirty="0"/>
              <a:t>Generate </a:t>
            </a:r>
          </a:p>
          <a:p>
            <a:pPr algn="ctr"/>
            <a:r>
              <a:rPr lang="en-GB" sz="1600" dirty="0"/>
              <a:t>read counts</a:t>
            </a:r>
          </a:p>
        </p:txBody>
      </p:sp>
      <p:sp>
        <p:nvSpPr>
          <p:cNvPr id="13" name="TextBox 12"/>
          <p:cNvSpPr txBox="1"/>
          <p:nvPr/>
        </p:nvSpPr>
        <p:spPr>
          <a:xfrm>
            <a:off x="2797647" y="1814274"/>
            <a:ext cx="1209690" cy="1077218"/>
          </a:xfrm>
          <a:prstGeom prst="rect">
            <a:avLst/>
          </a:prstGeom>
          <a:noFill/>
          <a:ln w="28575">
            <a:solidFill>
              <a:srgbClr val="00B050"/>
            </a:solidFill>
          </a:ln>
        </p:spPr>
        <p:txBody>
          <a:bodyPr wrap="none" rtlCol="0">
            <a:spAutoFit/>
          </a:bodyPr>
          <a:lstStyle/>
          <a:p>
            <a:pPr algn="ctr"/>
            <a:r>
              <a:rPr lang="en-GB" sz="1600" dirty="0"/>
              <a:t>Remove low</a:t>
            </a:r>
          </a:p>
          <a:p>
            <a:pPr algn="ctr"/>
            <a:r>
              <a:rPr lang="en-GB" sz="1600" dirty="0"/>
              <a:t>expressed</a:t>
            </a:r>
          </a:p>
          <a:p>
            <a:pPr algn="ctr"/>
            <a:r>
              <a:rPr lang="en-GB" sz="1600" dirty="0"/>
              <a:t>transcripts/</a:t>
            </a:r>
          </a:p>
          <a:p>
            <a:pPr algn="ctr"/>
            <a:r>
              <a:rPr lang="en-GB" sz="1600" dirty="0"/>
              <a:t>genes</a:t>
            </a:r>
          </a:p>
        </p:txBody>
      </p:sp>
      <p:sp>
        <p:nvSpPr>
          <p:cNvPr id="51" name="TextBox 50"/>
          <p:cNvSpPr txBox="1"/>
          <p:nvPr/>
        </p:nvSpPr>
        <p:spPr>
          <a:xfrm>
            <a:off x="4061130" y="4253954"/>
            <a:ext cx="883147" cy="669414"/>
          </a:xfrm>
          <a:prstGeom prst="rect">
            <a:avLst/>
          </a:prstGeom>
          <a:noFill/>
          <a:ln w="28575">
            <a:solidFill>
              <a:srgbClr val="FF0000"/>
            </a:solidFill>
          </a:ln>
        </p:spPr>
        <p:txBody>
          <a:bodyPr wrap="square" rtlCol="0">
            <a:spAutoFit/>
          </a:bodyPr>
          <a:lstStyle/>
          <a:p>
            <a:pPr algn="ctr">
              <a:lnSpc>
                <a:spcPts val="1500"/>
              </a:lnSpc>
            </a:pPr>
            <a:r>
              <a:rPr lang="en-GB" sz="1600" dirty="0">
                <a:solidFill>
                  <a:prstClr val="black"/>
                </a:solidFill>
              </a:rPr>
              <a:t>RUVSeq R package </a:t>
            </a:r>
          </a:p>
        </p:txBody>
      </p:sp>
      <p:sp>
        <p:nvSpPr>
          <p:cNvPr id="14" name="TextBox 13"/>
          <p:cNvSpPr txBox="1"/>
          <p:nvPr/>
        </p:nvSpPr>
        <p:spPr>
          <a:xfrm>
            <a:off x="4114800" y="1947445"/>
            <a:ext cx="998936" cy="923330"/>
          </a:xfrm>
          <a:prstGeom prst="rect">
            <a:avLst/>
          </a:prstGeom>
          <a:noFill/>
          <a:ln w="28575">
            <a:solidFill>
              <a:srgbClr val="00B050"/>
            </a:solidFill>
          </a:ln>
        </p:spPr>
        <p:txBody>
          <a:bodyPr wrap="square" rtlCol="0">
            <a:spAutoFit/>
          </a:bodyPr>
          <a:lstStyle/>
          <a:p>
            <a:pPr algn="ctr"/>
            <a:r>
              <a:rPr lang="en-GB" dirty="0"/>
              <a:t>Estimate </a:t>
            </a:r>
          </a:p>
          <a:p>
            <a:pPr algn="ctr"/>
            <a:r>
              <a:rPr lang="en-GB" dirty="0"/>
              <a:t>batch effects</a:t>
            </a:r>
          </a:p>
        </p:txBody>
      </p:sp>
      <p:sp>
        <p:nvSpPr>
          <p:cNvPr id="55" name="TextBox 54"/>
          <p:cNvSpPr txBox="1"/>
          <p:nvPr/>
        </p:nvSpPr>
        <p:spPr>
          <a:xfrm>
            <a:off x="5245994" y="4268703"/>
            <a:ext cx="676905" cy="284693"/>
          </a:xfrm>
          <a:prstGeom prst="rect">
            <a:avLst/>
          </a:prstGeom>
          <a:noFill/>
          <a:ln w="28575">
            <a:solidFill>
              <a:srgbClr val="FF0000"/>
            </a:solidFill>
          </a:ln>
        </p:spPr>
        <p:txBody>
          <a:bodyPr wrap="square" rtlCol="0">
            <a:spAutoFit/>
          </a:bodyPr>
          <a:lstStyle/>
          <a:p>
            <a:pPr algn="ctr">
              <a:lnSpc>
                <a:spcPts val="1500"/>
              </a:lnSpc>
            </a:pPr>
            <a:r>
              <a:rPr lang="en-GB" sz="1600" dirty="0">
                <a:solidFill>
                  <a:prstClr val="black"/>
                </a:solidFill>
              </a:rPr>
              <a:t>TMM</a:t>
            </a:r>
          </a:p>
        </p:txBody>
      </p:sp>
      <p:sp>
        <p:nvSpPr>
          <p:cNvPr id="15" name="TextBox 14"/>
          <p:cNvSpPr txBox="1"/>
          <p:nvPr/>
        </p:nvSpPr>
        <p:spPr>
          <a:xfrm>
            <a:off x="5245994" y="1947445"/>
            <a:ext cx="1114014" cy="923330"/>
          </a:xfrm>
          <a:prstGeom prst="rect">
            <a:avLst/>
          </a:prstGeom>
          <a:noFill/>
          <a:ln w="28575">
            <a:solidFill>
              <a:srgbClr val="00B050"/>
            </a:solidFill>
          </a:ln>
        </p:spPr>
        <p:txBody>
          <a:bodyPr wrap="square" rtlCol="0">
            <a:spAutoFit/>
          </a:bodyPr>
          <a:lstStyle/>
          <a:p>
            <a:pPr algn="ctr"/>
            <a:r>
              <a:rPr lang="en-GB" dirty="0"/>
              <a:t>Data </a:t>
            </a:r>
          </a:p>
          <a:p>
            <a:pPr algn="ctr"/>
            <a:r>
              <a:rPr lang="en-GB" dirty="0"/>
              <a:t>normalisation</a:t>
            </a:r>
          </a:p>
        </p:txBody>
      </p:sp>
      <p:sp>
        <p:nvSpPr>
          <p:cNvPr id="16" name="TextBox 15"/>
          <p:cNvSpPr txBox="1"/>
          <p:nvPr/>
        </p:nvSpPr>
        <p:spPr>
          <a:xfrm>
            <a:off x="2982485" y="4248127"/>
            <a:ext cx="885371" cy="830997"/>
          </a:xfrm>
          <a:prstGeom prst="rect">
            <a:avLst/>
          </a:prstGeom>
          <a:noFill/>
          <a:ln w="28575">
            <a:solidFill>
              <a:srgbClr val="FF0000"/>
            </a:solidFill>
          </a:ln>
        </p:spPr>
        <p:txBody>
          <a:bodyPr wrap="none" rtlCol="0">
            <a:spAutoFit/>
          </a:bodyPr>
          <a:lstStyle/>
          <a:p>
            <a:pPr algn="ctr"/>
            <a:r>
              <a:rPr lang="en-GB" sz="1600" dirty="0"/>
              <a:t>Mean</a:t>
            </a:r>
          </a:p>
          <a:p>
            <a:pPr algn="ctr"/>
            <a:r>
              <a:rPr lang="en-GB" sz="1600" dirty="0"/>
              <a:t>variance</a:t>
            </a:r>
          </a:p>
          <a:p>
            <a:pPr algn="ctr"/>
            <a:r>
              <a:rPr lang="en-GB" sz="1600" dirty="0"/>
              <a:t>trend</a:t>
            </a:r>
          </a:p>
        </p:txBody>
      </p:sp>
      <p:sp>
        <p:nvSpPr>
          <p:cNvPr id="56" name="TextBox 55"/>
          <p:cNvSpPr txBox="1"/>
          <p:nvPr/>
        </p:nvSpPr>
        <p:spPr>
          <a:xfrm>
            <a:off x="6148350" y="4279865"/>
            <a:ext cx="1395450" cy="669414"/>
          </a:xfrm>
          <a:prstGeom prst="rect">
            <a:avLst/>
          </a:prstGeom>
          <a:noFill/>
          <a:ln w="28575">
            <a:solidFill>
              <a:srgbClr val="FF0000"/>
            </a:solidFill>
          </a:ln>
        </p:spPr>
        <p:txBody>
          <a:bodyPr wrap="square" rtlCol="0">
            <a:spAutoFit/>
          </a:bodyPr>
          <a:lstStyle/>
          <a:p>
            <a:pPr algn="ctr">
              <a:lnSpc>
                <a:spcPts val="1500"/>
              </a:lnSpc>
            </a:pPr>
            <a:r>
              <a:rPr lang="en-GB" sz="1600" dirty="0">
                <a:solidFill>
                  <a:prstClr val="black"/>
                </a:solidFill>
              </a:rPr>
              <a:t>PCA plot/</a:t>
            </a:r>
          </a:p>
          <a:p>
            <a:pPr algn="ctr">
              <a:lnSpc>
                <a:spcPts val="1500"/>
              </a:lnSpc>
            </a:pPr>
            <a:r>
              <a:rPr lang="en-GB" sz="1600" dirty="0" err="1">
                <a:solidFill>
                  <a:prstClr val="black"/>
                </a:solidFill>
              </a:rPr>
              <a:t>FactoMineR</a:t>
            </a:r>
            <a:r>
              <a:rPr lang="en-GB" sz="1600" dirty="0">
                <a:solidFill>
                  <a:prstClr val="black"/>
                </a:solidFill>
              </a:rPr>
              <a:t> R package</a:t>
            </a:r>
          </a:p>
        </p:txBody>
      </p:sp>
      <p:sp>
        <p:nvSpPr>
          <p:cNvPr id="18" name="TextBox 17"/>
          <p:cNvSpPr txBox="1"/>
          <p:nvPr/>
        </p:nvSpPr>
        <p:spPr>
          <a:xfrm>
            <a:off x="6487813" y="2224444"/>
            <a:ext cx="1293817" cy="646331"/>
          </a:xfrm>
          <a:prstGeom prst="rect">
            <a:avLst/>
          </a:prstGeom>
          <a:noFill/>
          <a:ln w="28575">
            <a:solidFill>
              <a:srgbClr val="00B050"/>
            </a:solidFill>
          </a:ln>
        </p:spPr>
        <p:txBody>
          <a:bodyPr wrap="none" rtlCol="0">
            <a:spAutoFit/>
          </a:bodyPr>
          <a:lstStyle/>
          <a:p>
            <a:pPr algn="ctr"/>
            <a:r>
              <a:rPr lang="en-GB" dirty="0"/>
              <a:t>Visualise </a:t>
            </a:r>
          </a:p>
          <a:p>
            <a:pPr algn="ctr"/>
            <a:r>
              <a:rPr lang="en-GB" dirty="0"/>
              <a:t>data quality</a:t>
            </a:r>
          </a:p>
        </p:txBody>
      </p:sp>
      <p:sp>
        <p:nvSpPr>
          <p:cNvPr id="19" name="TextBox 18"/>
          <p:cNvSpPr txBox="1"/>
          <p:nvPr/>
        </p:nvSpPr>
        <p:spPr>
          <a:xfrm>
            <a:off x="7248068" y="3230256"/>
            <a:ext cx="1567929" cy="584775"/>
          </a:xfrm>
          <a:prstGeom prst="rect">
            <a:avLst/>
          </a:prstGeom>
          <a:noFill/>
          <a:ln w="28575">
            <a:solidFill>
              <a:srgbClr val="002060"/>
            </a:solidFill>
          </a:ln>
        </p:spPr>
        <p:txBody>
          <a:bodyPr wrap="none" rtlCol="0">
            <a:spAutoFit/>
          </a:bodyPr>
          <a:lstStyle/>
          <a:p>
            <a:pPr algn="ctr"/>
            <a:r>
              <a:rPr lang="en-GB" sz="1600" dirty="0"/>
              <a:t>DE/DAS analysis </a:t>
            </a:r>
          </a:p>
          <a:p>
            <a:pPr algn="ctr"/>
            <a:r>
              <a:rPr lang="en-GB" sz="1600" dirty="0"/>
              <a:t>pipeline</a:t>
            </a:r>
          </a:p>
        </p:txBody>
      </p:sp>
      <p:sp>
        <p:nvSpPr>
          <p:cNvPr id="38" name="Rounded Rectangle 37"/>
          <p:cNvSpPr/>
          <p:nvPr/>
        </p:nvSpPr>
        <p:spPr>
          <a:xfrm>
            <a:off x="4038600" y="1489440"/>
            <a:ext cx="4626281" cy="466795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black"/>
              </a:solidFill>
            </a:endParaRPr>
          </a:p>
        </p:txBody>
      </p:sp>
      <p:pic>
        <p:nvPicPr>
          <p:cNvPr id="39" name="Picture 38"/>
          <p:cNvPicPr/>
          <p:nvPr/>
        </p:nvPicPr>
        <p:blipFill rotWithShape="1">
          <a:blip r:embed="rId2" cstate="print">
            <a:extLst>
              <a:ext uri="{28A0092B-C50C-407E-A947-70E740481C1C}">
                <a14:useLocalDpi xmlns:a14="http://schemas.microsoft.com/office/drawing/2010/main" val="0"/>
              </a:ext>
            </a:extLst>
          </a:blip>
          <a:srcRect t="13314" b="-1"/>
          <a:stretch/>
        </p:blipFill>
        <p:spPr bwMode="auto">
          <a:xfrm>
            <a:off x="4145280" y="3163476"/>
            <a:ext cx="4095112" cy="2210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4464924" y="1905000"/>
            <a:ext cx="3992033" cy="707886"/>
          </a:xfrm>
          <a:prstGeom prst="rect">
            <a:avLst/>
          </a:prstGeom>
          <a:noFill/>
        </p:spPr>
        <p:txBody>
          <a:bodyPr wrap="square" rtlCol="0">
            <a:spAutoFit/>
          </a:bodyPr>
          <a:lstStyle/>
          <a:p>
            <a:r>
              <a:rPr lang="en-GB" sz="2000" dirty="0">
                <a:solidFill>
                  <a:schemeClr val="accent6">
                    <a:lumMod val="75000"/>
                  </a:schemeClr>
                </a:solidFill>
              </a:rPr>
              <a:t>Remove low expressed transcripts/genes to improve model</a:t>
            </a:r>
          </a:p>
        </p:txBody>
      </p:sp>
      <p:sp>
        <p:nvSpPr>
          <p:cNvPr id="41" name="Title 1"/>
          <p:cNvSpPr txBox="1">
            <a:spLocks/>
          </p:cNvSpPr>
          <p:nvPr/>
        </p:nvSpPr>
        <p:spPr>
          <a:xfrm>
            <a:off x="1457484" y="203076"/>
            <a:ext cx="63241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dirty="0">
                <a:solidFill>
                  <a:srgbClr val="1F497D"/>
                </a:solidFill>
              </a:rPr>
              <a:t>Cutting edge pre-processing pipeline for DE and DAS analysis</a:t>
            </a:r>
          </a:p>
        </p:txBody>
      </p:sp>
    </p:spTree>
    <p:extLst>
      <p:ext uri="{BB962C8B-B14F-4D97-AF65-F5344CB8AC3E}">
        <p14:creationId xmlns:p14="http://schemas.microsoft.com/office/powerpoint/2010/main" val="268140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5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5" grpId="0" animBg="1"/>
      <p:bldP spid="5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燕尾形 65"/>
          <p:cNvSpPr/>
          <p:nvPr/>
        </p:nvSpPr>
        <p:spPr>
          <a:xfrm>
            <a:off x="1725848" y="3402137"/>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sp>
        <p:nvSpPr>
          <p:cNvPr id="7" name="燕尾形 67"/>
          <p:cNvSpPr/>
          <p:nvPr/>
        </p:nvSpPr>
        <p:spPr>
          <a:xfrm>
            <a:off x="632226" y="3402137"/>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cxnSp>
        <p:nvCxnSpPr>
          <p:cNvPr id="8" name="直接连接符 68"/>
          <p:cNvCxnSpPr/>
          <p:nvPr/>
        </p:nvCxnSpPr>
        <p:spPr>
          <a:xfrm>
            <a:off x="1194386" y="3001749"/>
            <a:ext cx="0" cy="544404"/>
          </a:xfrm>
          <a:prstGeom prst="line">
            <a:avLst/>
          </a:prstGeom>
          <a:noFill/>
          <a:ln w="9525" cap="flat" cmpd="sng" algn="ctr">
            <a:solidFill>
              <a:sysClr val="windowText" lastClr="000000"/>
            </a:solidFill>
            <a:prstDash val="solid"/>
            <a:headEnd type="oval" w="med" len="med"/>
            <a:tailEnd type="oval" w="med" len="med"/>
          </a:ln>
          <a:effectLst/>
        </p:spPr>
      </p:cxnSp>
      <p:sp>
        <p:nvSpPr>
          <p:cNvPr id="9" name="燕尾形 69"/>
          <p:cNvSpPr/>
          <p:nvPr/>
        </p:nvSpPr>
        <p:spPr>
          <a:xfrm>
            <a:off x="2819469" y="3402137"/>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sp>
        <p:nvSpPr>
          <p:cNvPr id="10" name="燕尾形 70"/>
          <p:cNvSpPr/>
          <p:nvPr/>
        </p:nvSpPr>
        <p:spPr>
          <a:xfrm>
            <a:off x="3913091" y="3402137"/>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sp>
        <p:nvSpPr>
          <p:cNvPr id="25" name="燕尾形 65"/>
          <p:cNvSpPr/>
          <p:nvPr/>
        </p:nvSpPr>
        <p:spPr>
          <a:xfrm>
            <a:off x="6091389" y="3400075"/>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sp>
        <p:nvSpPr>
          <p:cNvPr id="26" name="燕尾形 67"/>
          <p:cNvSpPr/>
          <p:nvPr/>
        </p:nvSpPr>
        <p:spPr>
          <a:xfrm>
            <a:off x="5006712" y="3400075"/>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cxnSp>
        <p:nvCxnSpPr>
          <p:cNvPr id="6" name="直接连接符 66"/>
          <p:cNvCxnSpPr/>
          <p:nvPr/>
        </p:nvCxnSpPr>
        <p:spPr>
          <a:xfrm flipV="1">
            <a:off x="1194361" y="3553421"/>
            <a:ext cx="1" cy="509438"/>
          </a:xfrm>
          <a:prstGeom prst="line">
            <a:avLst/>
          </a:prstGeom>
          <a:noFill/>
          <a:ln w="9525" cap="flat" cmpd="sng" algn="ctr">
            <a:solidFill>
              <a:sysClr val="windowText" lastClr="000000"/>
            </a:solidFill>
            <a:prstDash val="solid"/>
            <a:headEnd type="oval" w="med" len="med"/>
            <a:tailEnd type="oval" w="med" len="med"/>
          </a:ln>
          <a:effectLst/>
        </p:spPr>
      </p:cxnSp>
      <p:cxnSp>
        <p:nvCxnSpPr>
          <p:cNvPr id="28" name="直接连接符 86"/>
          <p:cNvCxnSpPr/>
          <p:nvPr/>
        </p:nvCxnSpPr>
        <p:spPr>
          <a:xfrm flipH="1">
            <a:off x="2297271" y="3526010"/>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29" name="直接连接符 86"/>
          <p:cNvCxnSpPr/>
          <p:nvPr/>
        </p:nvCxnSpPr>
        <p:spPr>
          <a:xfrm flipH="1">
            <a:off x="2294291" y="2985317"/>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0" name="直接连接符 86"/>
          <p:cNvCxnSpPr/>
          <p:nvPr/>
        </p:nvCxnSpPr>
        <p:spPr>
          <a:xfrm flipH="1">
            <a:off x="3431078" y="2986648"/>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2" name="直接连接符 86"/>
          <p:cNvCxnSpPr/>
          <p:nvPr/>
        </p:nvCxnSpPr>
        <p:spPr>
          <a:xfrm flipH="1">
            <a:off x="3429586" y="3528129"/>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3" name="直接连接符 86"/>
          <p:cNvCxnSpPr/>
          <p:nvPr/>
        </p:nvCxnSpPr>
        <p:spPr>
          <a:xfrm flipH="1">
            <a:off x="4510466" y="3528132"/>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4" name="直接连接符 86"/>
          <p:cNvCxnSpPr/>
          <p:nvPr/>
        </p:nvCxnSpPr>
        <p:spPr>
          <a:xfrm flipH="1">
            <a:off x="4506461" y="2983986"/>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5" name="直接连接符 86"/>
          <p:cNvCxnSpPr/>
          <p:nvPr/>
        </p:nvCxnSpPr>
        <p:spPr>
          <a:xfrm flipH="1">
            <a:off x="5586008" y="2970636"/>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6" name="直接连接符 86"/>
          <p:cNvCxnSpPr/>
          <p:nvPr/>
        </p:nvCxnSpPr>
        <p:spPr>
          <a:xfrm flipH="1">
            <a:off x="5584446" y="3523422"/>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7" name="直接连接符 86"/>
          <p:cNvCxnSpPr/>
          <p:nvPr/>
        </p:nvCxnSpPr>
        <p:spPr>
          <a:xfrm flipH="1">
            <a:off x="6670184" y="3542372"/>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54" name="直接连接符 86"/>
          <p:cNvCxnSpPr/>
          <p:nvPr/>
        </p:nvCxnSpPr>
        <p:spPr>
          <a:xfrm flipH="1">
            <a:off x="6673443" y="2983986"/>
            <a:ext cx="9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2" name="TextBox 1"/>
          <p:cNvSpPr txBox="1"/>
          <p:nvPr/>
        </p:nvSpPr>
        <p:spPr>
          <a:xfrm>
            <a:off x="152400" y="2286000"/>
            <a:ext cx="1405866" cy="584775"/>
          </a:xfrm>
          <a:prstGeom prst="rect">
            <a:avLst/>
          </a:prstGeom>
          <a:noFill/>
          <a:ln w="28575">
            <a:solidFill>
              <a:srgbClr val="00B050"/>
            </a:solidFill>
          </a:ln>
        </p:spPr>
        <p:txBody>
          <a:bodyPr wrap="square" rtlCol="0">
            <a:spAutoFit/>
          </a:bodyPr>
          <a:lstStyle/>
          <a:p>
            <a:pPr algn="ctr"/>
            <a:r>
              <a:rPr lang="en-GB" sz="1600" dirty="0"/>
              <a:t>Transcript</a:t>
            </a:r>
          </a:p>
          <a:p>
            <a:pPr algn="ctr"/>
            <a:r>
              <a:rPr lang="en-GB" sz="1600" dirty="0"/>
              <a:t>quantification</a:t>
            </a:r>
          </a:p>
        </p:txBody>
      </p:sp>
      <p:sp>
        <p:nvSpPr>
          <p:cNvPr id="3" name="TextBox 2"/>
          <p:cNvSpPr txBox="1"/>
          <p:nvPr/>
        </p:nvSpPr>
        <p:spPr>
          <a:xfrm>
            <a:off x="609600" y="3803006"/>
            <a:ext cx="803425" cy="338554"/>
          </a:xfrm>
          <a:prstGeom prst="rect">
            <a:avLst/>
          </a:prstGeom>
          <a:noFill/>
          <a:ln w="28575">
            <a:solidFill>
              <a:srgbClr val="FF0000"/>
            </a:solidFill>
          </a:ln>
        </p:spPr>
        <p:txBody>
          <a:bodyPr wrap="none" rtlCol="0">
            <a:spAutoFit/>
          </a:bodyPr>
          <a:lstStyle/>
          <a:p>
            <a:r>
              <a:rPr lang="en-GB" sz="1600" dirty="0"/>
              <a:t>Salmon</a:t>
            </a:r>
          </a:p>
        </p:txBody>
      </p:sp>
      <p:sp>
        <p:nvSpPr>
          <p:cNvPr id="50" name="TextBox 49"/>
          <p:cNvSpPr txBox="1"/>
          <p:nvPr/>
        </p:nvSpPr>
        <p:spPr>
          <a:xfrm>
            <a:off x="1797942" y="3819392"/>
            <a:ext cx="989938" cy="669414"/>
          </a:xfrm>
          <a:prstGeom prst="rect">
            <a:avLst/>
          </a:prstGeom>
          <a:noFill/>
          <a:ln w="28575">
            <a:solidFill>
              <a:srgbClr val="FF0000"/>
            </a:solidFill>
          </a:ln>
        </p:spPr>
        <p:txBody>
          <a:bodyPr wrap="square" rtlCol="0">
            <a:spAutoFit/>
          </a:bodyPr>
          <a:lstStyle/>
          <a:p>
            <a:pPr algn="ctr">
              <a:lnSpc>
                <a:spcPts val="1500"/>
              </a:lnSpc>
            </a:pPr>
            <a:r>
              <a:rPr lang="en-GB" sz="1600" dirty="0">
                <a:solidFill>
                  <a:prstClr val="black"/>
                </a:solidFill>
              </a:rPr>
              <a:t>Tximport R </a:t>
            </a:r>
          </a:p>
          <a:p>
            <a:pPr algn="ctr">
              <a:lnSpc>
                <a:spcPts val="1500"/>
              </a:lnSpc>
            </a:pPr>
            <a:r>
              <a:rPr lang="en-GB" sz="1600" dirty="0">
                <a:solidFill>
                  <a:prstClr val="black"/>
                </a:solidFill>
              </a:rPr>
              <a:t>package</a:t>
            </a:r>
          </a:p>
        </p:txBody>
      </p:sp>
      <p:sp>
        <p:nvSpPr>
          <p:cNvPr id="4" name="TextBox 3"/>
          <p:cNvSpPr txBox="1"/>
          <p:nvPr/>
        </p:nvSpPr>
        <p:spPr>
          <a:xfrm>
            <a:off x="1654361" y="2054899"/>
            <a:ext cx="1012639" cy="830997"/>
          </a:xfrm>
          <a:prstGeom prst="rect">
            <a:avLst/>
          </a:prstGeom>
          <a:noFill/>
          <a:ln w="28575">
            <a:solidFill>
              <a:srgbClr val="00B050"/>
            </a:solidFill>
          </a:ln>
        </p:spPr>
        <p:txBody>
          <a:bodyPr wrap="square" rtlCol="0">
            <a:spAutoFit/>
          </a:bodyPr>
          <a:lstStyle/>
          <a:p>
            <a:pPr algn="ctr"/>
            <a:r>
              <a:rPr lang="en-GB" sz="1600" dirty="0"/>
              <a:t>Generate </a:t>
            </a:r>
          </a:p>
          <a:p>
            <a:pPr algn="ctr"/>
            <a:r>
              <a:rPr lang="en-GB" sz="1600" dirty="0"/>
              <a:t>read counts</a:t>
            </a:r>
          </a:p>
        </p:txBody>
      </p:sp>
      <p:sp>
        <p:nvSpPr>
          <p:cNvPr id="13" name="TextBox 12"/>
          <p:cNvSpPr txBox="1"/>
          <p:nvPr/>
        </p:nvSpPr>
        <p:spPr>
          <a:xfrm>
            <a:off x="2797647" y="1814274"/>
            <a:ext cx="1209690" cy="1077218"/>
          </a:xfrm>
          <a:prstGeom prst="rect">
            <a:avLst/>
          </a:prstGeom>
          <a:noFill/>
          <a:ln w="28575">
            <a:solidFill>
              <a:srgbClr val="00B050"/>
            </a:solidFill>
          </a:ln>
        </p:spPr>
        <p:txBody>
          <a:bodyPr wrap="none" rtlCol="0">
            <a:spAutoFit/>
          </a:bodyPr>
          <a:lstStyle/>
          <a:p>
            <a:pPr algn="ctr"/>
            <a:r>
              <a:rPr lang="en-GB" sz="1600" dirty="0"/>
              <a:t>Remove low</a:t>
            </a:r>
          </a:p>
          <a:p>
            <a:pPr algn="ctr"/>
            <a:r>
              <a:rPr lang="en-GB" sz="1600" dirty="0"/>
              <a:t>expressed</a:t>
            </a:r>
          </a:p>
          <a:p>
            <a:pPr algn="ctr"/>
            <a:r>
              <a:rPr lang="en-GB" sz="1600" dirty="0"/>
              <a:t>transcripts/</a:t>
            </a:r>
          </a:p>
          <a:p>
            <a:pPr algn="ctr"/>
            <a:r>
              <a:rPr lang="en-GB" sz="1600" dirty="0"/>
              <a:t>genes</a:t>
            </a:r>
          </a:p>
        </p:txBody>
      </p:sp>
      <p:sp>
        <p:nvSpPr>
          <p:cNvPr id="51" name="TextBox 50"/>
          <p:cNvSpPr txBox="1"/>
          <p:nvPr/>
        </p:nvSpPr>
        <p:spPr>
          <a:xfrm>
            <a:off x="4061130" y="4253954"/>
            <a:ext cx="883147" cy="669414"/>
          </a:xfrm>
          <a:prstGeom prst="rect">
            <a:avLst/>
          </a:prstGeom>
          <a:noFill/>
          <a:ln w="28575">
            <a:solidFill>
              <a:srgbClr val="FF0000"/>
            </a:solidFill>
          </a:ln>
        </p:spPr>
        <p:txBody>
          <a:bodyPr wrap="square" rtlCol="0">
            <a:spAutoFit/>
          </a:bodyPr>
          <a:lstStyle/>
          <a:p>
            <a:pPr algn="ctr">
              <a:lnSpc>
                <a:spcPts val="1500"/>
              </a:lnSpc>
            </a:pPr>
            <a:r>
              <a:rPr lang="en-GB" sz="1600" dirty="0">
                <a:solidFill>
                  <a:prstClr val="black"/>
                </a:solidFill>
              </a:rPr>
              <a:t>RUVSeq R package </a:t>
            </a:r>
          </a:p>
        </p:txBody>
      </p:sp>
      <p:sp>
        <p:nvSpPr>
          <p:cNvPr id="14" name="TextBox 13"/>
          <p:cNvSpPr txBox="1"/>
          <p:nvPr/>
        </p:nvSpPr>
        <p:spPr>
          <a:xfrm>
            <a:off x="4114800" y="1947445"/>
            <a:ext cx="998936" cy="923330"/>
          </a:xfrm>
          <a:prstGeom prst="rect">
            <a:avLst/>
          </a:prstGeom>
          <a:noFill/>
          <a:ln w="28575">
            <a:solidFill>
              <a:srgbClr val="00B050"/>
            </a:solidFill>
          </a:ln>
        </p:spPr>
        <p:txBody>
          <a:bodyPr wrap="square" rtlCol="0">
            <a:spAutoFit/>
          </a:bodyPr>
          <a:lstStyle/>
          <a:p>
            <a:pPr algn="ctr"/>
            <a:r>
              <a:rPr lang="en-GB" dirty="0"/>
              <a:t>Estimate </a:t>
            </a:r>
          </a:p>
          <a:p>
            <a:pPr algn="ctr"/>
            <a:r>
              <a:rPr lang="en-GB" dirty="0"/>
              <a:t>batch effects</a:t>
            </a:r>
          </a:p>
        </p:txBody>
      </p:sp>
      <p:sp>
        <p:nvSpPr>
          <p:cNvPr id="55" name="TextBox 54"/>
          <p:cNvSpPr txBox="1"/>
          <p:nvPr/>
        </p:nvSpPr>
        <p:spPr>
          <a:xfrm>
            <a:off x="5245994" y="4268703"/>
            <a:ext cx="676905" cy="284693"/>
          </a:xfrm>
          <a:prstGeom prst="rect">
            <a:avLst/>
          </a:prstGeom>
          <a:noFill/>
          <a:ln w="28575">
            <a:solidFill>
              <a:srgbClr val="FF0000"/>
            </a:solidFill>
          </a:ln>
        </p:spPr>
        <p:txBody>
          <a:bodyPr wrap="square" rtlCol="0">
            <a:spAutoFit/>
          </a:bodyPr>
          <a:lstStyle/>
          <a:p>
            <a:pPr algn="ctr">
              <a:lnSpc>
                <a:spcPts val="1500"/>
              </a:lnSpc>
            </a:pPr>
            <a:r>
              <a:rPr lang="en-GB" sz="1600" dirty="0">
                <a:solidFill>
                  <a:prstClr val="black"/>
                </a:solidFill>
              </a:rPr>
              <a:t>TMM</a:t>
            </a:r>
          </a:p>
        </p:txBody>
      </p:sp>
      <p:sp>
        <p:nvSpPr>
          <p:cNvPr id="15" name="TextBox 14"/>
          <p:cNvSpPr txBox="1"/>
          <p:nvPr/>
        </p:nvSpPr>
        <p:spPr>
          <a:xfrm>
            <a:off x="5245994" y="1947445"/>
            <a:ext cx="1114014" cy="923330"/>
          </a:xfrm>
          <a:prstGeom prst="rect">
            <a:avLst/>
          </a:prstGeom>
          <a:noFill/>
          <a:ln w="28575">
            <a:solidFill>
              <a:srgbClr val="00B050"/>
            </a:solidFill>
          </a:ln>
        </p:spPr>
        <p:txBody>
          <a:bodyPr wrap="square" rtlCol="0">
            <a:spAutoFit/>
          </a:bodyPr>
          <a:lstStyle/>
          <a:p>
            <a:pPr algn="ctr"/>
            <a:r>
              <a:rPr lang="en-GB" dirty="0"/>
              <a:t>Data </a:t>
            </a:r>
          </a:p>
          <a:p>
            <a:pPr algn="ctr"/>
            <a:r>
              <a:rPr lang="en-GB" dirty="0"/>
              <a:t>normalisation</a:t>
            </a:r>
          </a:p>
        </p:txBody>
      </p:sp>
      <p:sp>
        <p:nvSpPr>
          <p:cNvPr id="16" name="TextBox 15"/>
          <p:cNvSpPr txBox="1"/>
          <p:nvPr/>
        </p:nvSpPr>
        <p:spPr>
          <a:xfrm>
            <a:off x="2982485" y="3936333"/>
            <a:ext cx="885371" cy="830997"/>
          </a:xfrm>
          <a:prstGeom prst="rect">
            <a:avLst/>
          </a:prstGeom>
          <a:noFill/>
          <a:ln w="28575">
            <a:solidFill>
              <a:srgbClr val="FF0000"/>
            </a:solidFill>
          </a:ln>
        </p:spPr>
        <p:txBody>
          <a:bodyPr wrap="none" rtlCol="0">
            <a:spAutoFit/>
          </a:bodyPr>
          <a:lstStyle/>
          <a:p>
            <a:pPr algn="ctr"/>
            <a:r>
              <a:rPr lang="en-GB" sz="1600" dirty="0"/>
              <a:t>Mean</a:t>
            </a:r>
          </a:p>
          <a:p>
            <a:pPr algn="ctr"/>
            <a:r>
              <a:rPr lang="en-GB" sz="1600" dirty="0"/>
              <a:t>variance</a:t>
            </a:r>
          </a:p>
          <a:p>
            <a:pPr algn="ctr"/>
            <a:r>
              <a:rPr lang="en-GB" sz="1600" dirty="0"/>
              <a:t>trend</a:t>
            </a:r>
          </a:p>
        </p:txBody>
      </p:sp>
      <p:sp>
        <p:nvSpPr>
          <p:cNvPr id="56" name="TextBox 55"/>
          <p:cNvSpPr txBox="1"/>
          <p:nvPr/>
        </p:nvSpPr>
        <p:spPr>
          <a:xfrm>
            <a:off x="6148350" y="4279865"/>
            <a:ext cx="1395450" cy="669414"/>
          </a:xfrm>
          <a:prstGeom prst="rect">
            <a:avLst/>
          </a:prstGeom>
          <a:noFill/>
          <a:ln w="28575">
            <a:solidFill>
              <a:srgbClr val="FF0000"/>
            </a:solidFill>
          </a:ln>
        </p:spPr>
        <p:txBody>
          <a:bodyPr wrap="square" rtlCol="0">
            <a:spAutoFit/>
          </a:bodyPr>
          <a:lstStyle/>
          <a:p>
            <a:pPr algn="ctr">
              <a:lnSpc>
                <a:spcPts val="1500"/>
              </a:lnSpc>
            </a:pPr>
            <a:r>
              <a:rPr lang="en-GB" sz="1600" dirty="0">
                <a:solidFill>
                  <a:prstClr val="black"/>
                </a:solidFill>
              </a:rPr>
              <a:t>PCA plot/</a:t>
            </a:r>
          </a:p>
          <a:p>
            <a:pPr algn="ctr">
              <a:lnSpc>
                <a:spcPts val="1500"/>
              </a:lnSpc>
            </a:pPr>
            <a:r>
              <a:rPr lang="en-GB" sz="1600" dirty="0" err="1">
                <a:solidFill>
                  <a:prstClr val="black"/>
                </a:solidFill>
              </a:rPr>
              <a:t>FactoMineR</a:t>
            </a:r>
            <a:r>
              <a:rPr lang="en-GB" sz="1600" dirty="0">
                <a:solidFill>
                  <a:prstClr val="black"/>
                </a:solidFill>
              </a:rPr>
              <a:t> R package</a:t>
            </a:r>
          </a:p>
        </p:txBody>
      </p:sp>
      <p:sp>
        <p:nvSpPr>
          <p:cNvPr id="18" name="TextBox 17"/>
          <p:cNvSpPr txBox="1"/>
          <p:nvPr/>
        </p:nvSpPr>
        <p:spPr>
          <a:xfrm>
            <a:off x="6487813" y="2224444"/>
            <a:ext cx="1293817" cy="646331"/>
          </a:xfrm>
          <a:prstGeom prst="rect">
            <a:avLst/>
          </a:prstGeom>
          <a:noFill/>
          <a:ln w="28575">
            <a:solidFill>
              <a:srgbClr val="00B050"/>
            </a:solidFill>
          </a:ln>
        </p:spPr>
        <p:txBody>
          <a:bodyPr wrap="none" rtlCol="0">
            <a:spAutoFit/>
          </a:bodyPr>
          <a:lstStyle/>
          <a:p>
            <a:pPr algn="ctr"/>
            <a:r>
              <a:rPr lang="en-GB" dirty="0"/>
              <a:t>Visualise </a:t>
            </a:r>
          </a:p>
          <a:p>
            <a:pPr algn="ctr"/>
            <a:r>
              <a:rPr lang="en-GB" dirty="0"/>
              <a:t>data quality</a:t>
            </a:r>
          </a:p>
        </p:txBody>
      </p:sp>
      <p:sp>
        <p:nvSpPr>
          <p:cNvPr id="19" name="TextBox 18"/>
          <p:cNvSpPr txBox="1"/>
          <p:nvPr/>
        </p:nvSpPr>
        <p:spPr>
          <a:xfrm>
            <a:off x="7248068" y="3230256"/>
            <a:ext cx="1567929" cy="584775"/>
          </a:xfrm>
          <a:prstGeom prst="rect">
            <a:avLst/>
          </a:prstGeom>
          <a:noFill/>
          <a:ln w="28575">
            <a:solidFill>
              <a:srgbClr val="002060"/>
            </a:solidFill>
          </a:ln>
        </p:spPr>
        <p:txBody>
          <a:bodyPr wrap="none" rtlCol="0">
            <a:spAutoFit/>
          </a:bodyPr>
          <a:lstStyle/>
          <a:p>
            <a:pPr algn="ctr"/>
            <a:r>
              <a:rPr lang="en-GB" sz="1600" dirty="0"/>
              <a:t>DE/DAS analysis </a:t>
            </a:r>
          </a:p>
          <a:p>
            <a:pPr algn="ctr"/>
            <a:r>
              <a:rPr lang="en-GB" sz="1600" dirty="0"/>
              <a:t>pipeline</a:t>
            </a:r>
          </a:p>
        </p:txBody>
      </p:sp>
      <p:sp>
        <p:nvSpPr>
          <p:cNvPr id="38" name="Rounded Rectangle 37"/>
          <p:cNvSpPr/>
          <p:nvPr/>
        </p:nvSpPr>
        <p:spPr>
          <a:xfrm>
            <a:off x="257440" y="1981200"/>
            <a:ext cx="3610416" cy="3505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black"/>
              </a:solidFill>
            </a:endParaRPr>
          </a:p>
        </p:txBody>
      </p:sp>
      <p:sp>
        <p:nvSpPr>
          <p:cNvPr id="40" name="TextBox 39"/>
          <p:cNvSpPr txBox="1"/>
          <p:nvPr/>
        </p:nvSpPr>
        <p:spPr>
          <a:xfrm>
            <a:off x="530422" y="2438400"/>
            <a:ext cx="3050978" cy="707886"/>
          </a:xfrm>
          <a:prstGeom prst="rect">
            <a:avLst/>
          </a:prstGeom>
          <a:noFill/>
        </p:spPr>
        <p:txBody>
          <a:bodyPr wrap="square" rtlCol="0">
            <a:spAutoFit/>
          </a:bodyPr>
          <a:lstStyle/>
          <a:p>
            <a:r>
              <a:rPr lang="en-GB" sz="2000" dirty="0">
                <a:solidFill>
                  <a:schemeClr val="accent6">
                    <a:lumMod val="75000"/>
                  </a:schemeClr>
                </a:solidFill>
              </a:rPr>
              <a:t>Identify and remove batch effects</a:t>
            </a:r>
          </a:p>
        </p:txBody>
      </p:sp>
      <p:pic>
        <p:nvPicPr>
          <p:cNvPr id="41" name="Picture 40"/>
          <p:cNvPicPr>
            <a:picLocks/>
          </p:cNvPicPr>
          <p:nvPr/>
        </p:nvPicPr>
        <p:blipFill rotWithShape="1">
          <a:blip r:embed="rId2" cstate="print">
            <a:extLst>
              <a:ext uri="{28A0092B-C50C-407E-A947-70E740481C1C}">
                <a14:useLocalDpi xmlns:a14="http://schemas.microsoft.com/office/drawing/2010/main"/>
              </a:ext>
            </a:extLst>
          </a:blip>
          <a:srcRect t="7683"/>
          <a:stretch/>
        </p:blipFill>
        <p:spPr>
          <a:xfrm>
            <a:off x="443797" y="3516146"/>
            <a:ext cx="1501128" cy="1671369"/>
          </a:xfrm>
          <a:prstGeom prst="rect">
            <a:avLst/>
          </a:prstGeom>
          <a:ln>
            <a:solidFill>
              <a:schemeClr val="tx1">
                <a:lumMod val="50000"/>
                <a:lumOff val="50000"/>
              </a:schemeClr>
            </a:solidFill>
          </a:ln>
        </p:spPr>
      </p:pic>
      <p:pic>
        <p:nvPicPr>
          <p:cNvPr id="42" name="Picture 41"/>
          <p:cNvPicPr>
            <a:picLocks/>
          </p:cNvPicPr>
          <p:nvPr/>
        </p:nvPicPr>
        <p:blipFill rotWithShape="1">
          <a:blip r:embed="rId3" cstate="print">
            <a:extLst>
              <a:ext uri="{28A0092B-C50C-407E-A947-70E740481C1C}">
                <a14:useLocalDpi xmlns:a14="http://schemas.microsoft.com/office/drawing/2010/main"/>
              </a:ext>
            </a:extLst>
          </a:blip>
          <a:srcRect t="7944"/>
          <a:stretch/>
        </p:blipFill>
        <p:spPr>
          <a:xfrm>
            <a:off x="2093762" y="3505200"/>
            <a:ext cx="1439126" cy="1693260"/>
          </a:xfrm>
          <a:prstGeom prst="rect">
            <a:avLst/>
          </a:prstGeom>
          <a:ln>
            <a:solidFill>
              <a:schemeClr val="tx1">
                <a:lumMod val="50000"/>
                <a:lumOff val="50000"/>
              </a:schemeClr>
            </a:solidFill>
          </a:ln>
        </p:spPr>
      </p:pic>
      <p:sp>
        <p:nvSpPr>
          <p:cNvPr id="43" name="Title 1"/>
          <p:cNvSpPr txBox="1">
            <a:spLocks/>
          </p:cNvSpPr>
          <p:nvPr/>
        </p:nvSpPr>
        <p:spPr>
          <a:xfrm>
            <a:off x="1457484" y="203076"/>
            <a:ext cx="63241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dirty="0">
                <a:solidFill>
                  <a:srgbClr val="1F497D"/>
                </a:solidFill>
              </a:rPr>
              <a:t>Cutting edge pre-processing pipeline for DE and DAS analysis</a:t>
            </a:r>
          </a:p>
        </p:txBody>
      </p:sp>
    </p:spTree>
    <p:extLst>
      <p:ext uri="{BB962C8B-B14F-4D97-AF65-F5344CB8AC3E}">
        <p14:creationId xmlns:p14="http://schemas.microsoft.com/office/powerpoint/2010/main" val="12811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5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5" grpId="0" animBg="1"/>
      <p:bldP spid="5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燕尾形 65"/>
          <p:cNvSpPr/>
          <p:nvPr/>
        </p:nvSpPr>
        <p:spPr>
          <a:xfrm>
            <a:off x="1725848" y="3402137"/>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sp>
        <p:nvSpPr>
          <p:cNvPr id="7" name="燕尾形 67"/>
          <p:cNvSpPr/>
          <p:nvPr/>
        </p:nvSpPr>
        <p:spPr>
          <a:xfrm>
            <a:off x="632226" y="3402137"/>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cxnSp>
        <p:nvCxnSpPr>
          <p:cNvPr id="8" name="直接连接符 68"/>
          <p:cNvCxnSpPr/>
          <p:nvPr/>
        </p:nvCxnSpPr>
        <p:spPr>
          <a:xfrm>
            <a:off x="1194386" y="3001749"/>
            <a:ext cx="0" cy="544404"/>
          </a:xfrm>
          <a:prstGeom prst="line">
            <a:avLst/>
          </a:prstGeom>
          <a:noFill/>
          <a:ln w="9525" cap="flat" cmpd="sng" algn="ctr">
            <a:solidFill>
              <a:sysClr val="windowText" lastClr="000000"/>
            </a:solidFill>
            <a:prstDash val="solid"/>
            <a:headEnd type="oval" w="med" len="med"/>
            <a:tailEnd type="oval" w="med" len="med"/>
          </a:ln>
          <a:effectLst/>
        </p:spPr>
      </p:cxnSp>
      <p:sp>
        <p:nvSpPr>
          <p:cNvPr id="9" name="燕尾形 69"/>
          <p:cNvSpPr/>
          <p:nvPr/>
        </p:nvSpPr>
        <p:spPr>
          <a:xfrm>
            <a:off x="2819469" y="3402137"/>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sp>
        <p:nvSpPr>
          <p:cNvPr id="10" name="燕尾形 70"/>
          <p:cNvSpPr/>
          <p:nvPr/>
        </p:nvSpPr>
        <p:spPr>
          <a:xfrm>
            <a:off x="3913091" y="3402137"/>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sp>
        <p:nvSpPr>
          <p:cNvPr id="25" name="燕尾形 65"/>
          <p:cNvSpPr/>
          <p:nvPr/>
        </p:nvSpPr>
        <p:spPr>
          <a:xfrm>
            <a:off x="6091389" y="3400075"/>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sp>
        <p:nvSpPr>
          <p:cNvPr id="26" name="燕尾形 67"/>
          <p:cNvSpPr/>
          <p:nvPr/>
        </p:nvSpPr>
        <p:spPr>
          <a:xfrm>
            <a:off x="5006712" y="3400075"/>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cxnSp>
        <p:nvCxnSpPr>
          <p:cNvPr id="6" name="直接连接符 66"/>
          <p:cNvCxnSpPr/>
          <p:nvPr/>
        </p:nvCxnSpPr>
        <p:spPr>
          <a:xfrm flipV="1">
            <a:off x="1194361" y="3553421"/>
            <a:ext cx="1" cy="509438"/>
          </a:xfrm>
          <a:prstGeom prst="line">
            <a:avLst/>
          </a:prstGeom>
          <a:noFill/>
          <a:ln w="9525" cap="flat" cmpd="sng" algn="ctr">
            <a:solidFill>
              <a:sysClr val="windowText" lastClr="000000"/>
            </a:solidFill>
            <a:prstDash val="solid"/>
            <a:headEnd type="oval" w="med" len="med"/>
            <a:tailEnd type="oval" w="med" len="med"/>
          </a:ln>
          <a:effectLst/>
        </p:spPr>
      </p:cxnSp>
      <p:cxnSp>
        <p:nvCxnSpPr>
          <p:cNvPr id="28" name="直接连接符 86"/>
          <p:cNvCxnSpPr/>
          <p:nvPr/>
        </p:nvCxnSpPr>
        <p:spPr>
          <a:xfrm flipH="1">
            <a:off x="2297271" y="3526010"/>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29" name="直接连接符 86"/>
          <p:cNvCxnSpPr/>
          <p:nvPr/>
        </p:nvCxnSpPr>
        <p:spPr>
          <a:xfrm flipH="1">
            <a:off x="2294291" y="2985317"/>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0" name="直接连接符 86"/>
          <p:cNvCxnSpPr/>
          <p:nvPr/>
        </p:nvCxnSpPr>
        <p:spPr>
          <a:xfrm flipH="1">
            <a:off x="3431078" y="2986648"/>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2" name="直接连接符 86"/>
          <p:cNvCxnSpPr/>
          <p:nvPr/>
        </p:nvCxnSpPr>
        <p:spPr>
          <a:xfrm flipH="1">
            <a:off x="3429586" y="3528129"/>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3" name="直接连接符 86"/>
          <p:cNvCxnSpPr/>
          <p:nvPr/>
        </p:nvCxnSpPr>
        <p:spPr>
          <a:xfrm flipH="1">
            <a:off x="4510466" y="3528132"/>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4" name="直接连接符 86"/>
          <p:cNvCxnSpPr/>
          <p:nvPr/>
        </p:nvCxnSpPr>
        <p:spPr>
          <a:xfrm flipH="1">
            <a:off x="4506461" y="2983986"/>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5" name="直接连接符 86"/>
          <p:cNvCxnSpPr/>
          <p:nvPr/>
        </p:nvCxnSpPr>
        <p:spPr>
          <a:xfrm flipH="1">
            <a:off x="5586008" y="2970636"/>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6" name="直接连接符 86"/>
          <p:cNvCxnSpPr/>
          <p:nvPr/>
        </p:nvCxnSpPr>
        <p:spPr>
          <a:xfrm flipH="1">
            <a:off x="5584446" y="3523422"/>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7" name="直接连接符 86"/>
          <p:cNvCxnSpPr/>
          <p:nvPr/>
        </p:nvCxnSpPr>
        <p:spPr>
          <a:xfrm flipH="1">
            <a:off x="6670184" y="3542372"/>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54" name="直接连接符 86"/>
          <p:cNvCxnSpPr/>
          <p:nvPr/>
        </p:nvCxnSpPr>
        <p:spPr>
          <a:xfrm flipH="1">
            <a:off x="6673443" y="2983986"/>
            <a:ext cx="9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2" name="TextBox 1"/>
          <p:cNvSpPr txBox="1"/>
          <p:nvPr/>
        </p:nvSpPr>
        <p:spPr>
          <a:xfrm>
            <a:off x="152400" y="2286000"/>
            <a:ext cx="1405866" cy="584775"/>
          </a:xfrm>
          <a:prstGeom prst="rect">
            <a:avLst/>
          </a:prstGeom>
          <a:noFill/>
          <a:ln w="28575">
            <a:solidFill>
              <a:srgbClr val="00B050"/>
            </a:solidFill>
          </a:ln>
        </p:spPr>
        <p:txBody>
          <a:bodyPr wrap="square" rtlCol="0">
            <a:spAutoFit/>
          </a:bodyPr>
          <a:lstStyle/>
          <a:p>
            <a:pPr algn="ctr"/>
            <a:r>
              <a:rPr lang="en-GB" sz="1600" dirty="0"/>
              <a:t>Transcript</a:t>
            </a:r>
          </a:p>
          <a:p>
            <a:pPr algn="ctr"/>
            <a:r>
              <a:rPr lang="en-GB" sz="1600" dirty="0"/>
              <a:t>quantification</a:t>
            </a:r>
          </a:p>
        </p:txBody>
      </p:sp>
      <p:sp>
        <p:nvSpPr>
          <p:cNvPr id="3" name="TextBox 2"/>
          <p:cNvSpPr txBox="1"/>
          <p:nvPr/>
        </p:nvSpPr>
        <p:spPr>
          <a:xfrm>
            <a:off x="609600" y="4114800"/>
            <a:ext cx="803425" cy="338554"/>
          </a:xfrm>
          <a:prstGeom prst="rect">
            <a:avLst/>
          </a:prstGeom>
          <a:noFill/>
          <a:ln w="28575">
            <a:solidFill>
              <a:srgbClr val="FF0000"/>
            </a:solidFill>
          </a:ln>
        </p:spPr>
        <p:txBody>
          <a:bodyPr wrap="none" rtlCol="0">
            <a:spAutoFit/>
          </a:bodyPr>
          <a:lstStyle/>
          <a:p>
            <a:r>
              <a:rPr lang="en-GB" sz="1600" dirty="0"/>
              <a:t>Salmon</a:t>
            </a:r>
          </a:p>
        </p:txBody>
      </p:sp>
      <p:sp>
        <p:nvSpPr>
          <p:cNvPr id="50" name="TextBox 49"/>
          <p:cNvSpPr txBox="1"/>
          <p:nvPr/>
        </p:nvSpPr>
        <p:spPr>
          <a:xfrm>
            <a:off x="1797942" y="4131186"/>
            <a:ext cx="989938" cy="669414"/>
          </a:xfrm>
          <a:prstGeom prst="rect">
            <a:avLst/>
          </a:prstGeom>
          <a:noFill/>
          <a:ln w="28575">
            <a:solidFill>
              <a:srgbClr val="FF0000"/>
            </a:solidFill>
          </a:ln>
        </p:spPr>
        <p:txBody>
          <a:bodyPr wrap="square" rtlCol="0">
            <a:spAutoFit/>
          </a:bodyPr>
          <a:lstStyle/>
          <a:p>
            <a:pPr algn="ctr">
              <a:lnSpc>
                <a:spcPts val="1500"/>
              </a:lnSpc>
            </a:pPr>
            <a:r>
              <a:rPr lang="en-GB" sz="1600" dirty="0">
                <a:solidFill>
                  <a:prstClr val="black"/>
                </a:solidFill>
              </a:rPr>
              <a:t>Tximport R </a:t>
            </a:r>
          </a:p>
          <a:p>
            <a:pPr algn="ctr">
              <a:lnSpc>
                <a:spcPts val="1500"/>
              </a:lnSpc>
            </a:pPr>
            <a:r>
              <a:rPr lang="en-GB" sz="1600" dirty="0">
                <a:solidFill>
                  <a:prstClr val="black"/>
                </a:solidFill>
              </a:rPr>
              <a:t>package</a:t>
            </a:r>
          </a:p>
        </p:txBody>
      </p:sp>
      <p:sp>
        <p:nvSpPr>
          <p:cNvPr id="4" name="TextBox 3"/>
          <p:cNvSpPr txBox="1"/>
          <p:nvPr/>
        </p:nvSpPr>
        <p:spPr>
          <a:xfrm>
            <a:off x="1654361" y="2054899"/>
            <a:ext cx="1012639" cy="830997"/>
          </a:xfrm>
          <a:prstGeom prst="rect">
            <a:avLst/>
          </a:prstGeom>
          <a:noFill/>
          <a:ln w="28575">
            <a:solidFill>
              <a:srgbClr val="00B050"/>
            </a:solidFill>
          </a:ln>
        </p:spPr>
        <p:txBody>
          <a:bodyPr wrap="square" rtlCol="0">
            <a:spAutoFit/>
          </a:bodyPr>
          <a:lstStyle/>
          <a:p>
            <a:pPr algn="ctr"/>
            <a:r>
              <a:rPr lang="en-GB" sz="1600" dirty="0"/>
              <a:t>Generate </a:t>
            </a:r>
          </a:p>
          <a:p>
            <a:pPr algn="ctr"/>
            <a:r>
              <a:rPr lang="en-GB" sz="1600" dirty="0"/>
              <a:t>read counts</a:t>
            </a:r>
          </a:p>
        </p:txBody>
      </p:sp>
      <p:sp>
        <p:nvSpPr>
          <p:cNvPr id="13" name="TextBox 12"/>
          <p:cNvSpPr txBox="1"/>
          <p:nvPr/>
        </p:nvSpPr>
        <p:spPr>
          <a:xfrm>
            <a:off x="2797647" y="1814274"/>
            <a:ext cx="1209690" cy="1077218"/>
          </a:xfrm>
          <a:prstGeom prst="rect">
            <a:avLst/>
          </a:prstGeom>
          <a:noFill/>
          <a:ln w="28575">
            <a:solidFill>
              <a:srgbClr val="00B050"/>
            </a:solidFill>
          </a:ln>
        </p:spPr>
        <p:txBody>
          <a:bodyPr wrap="none" rtlCol="0">
            <a:spAutoFit/>
          </a:bodyPr>
          <a:lstStyle/>
          <a:p>
            <a:pPr algn="ctr"/>
            <a:r>
              <a:rPr lang="en-GB" sz="1600" dirty="0"/>
              <a:t>Remove low</a:t>
            </a:r>
          </a:p>
          <a:p>
            <a:pPr algn="ctr"/>
            <a:r>
              <a:rPr lang="en-GB" sz="1600" dirty="0"/>
              <a:t>expressed</a:t>
            </a:r>
          </a:p>
          <a:p>
            <a:pPr algn="ctr"/>
            <a:r>
              <a:rPr lang="en-GB" sz="1600" dirty="0"/>
              <a:t>transcripts/</a:t>
            </a:r>
          </a:p>
          <a:p>
            <a:pPr algn="ctr"/>
            <a:r>
              <a:rPr lang="en-GB" sz="1600" dirty="0"/>
              <a:t>genes</a:t>
            </a:r>
          </a:p>
        </p:txBody>
      </p:sp>
      <p:sp>
        <p:nvSpPr>
          <p:cNvPr id="51" name="TextBox 50"/>
          <p:cNvSpPr txBox="1"/>
          <p:nvPr/>
        </p:nvSpPr>
        <p:spPr>
          <a:xfrm>
            <a:off x="4061130" y="4253954"/>
            <a:ext cx="883147" cy="669414"/>
          </a:xfrm>
          <a:prstGeom prst="rect">
            <a:avLst/>
          </a:prstGeom>
          <a:noFill/>
          <a:ln w="28575">
            <a:solidFill>
              <a:srgbClr val="FF0000"/>
            </a:solidFill>
          </a:ln>
        </p:spPr>
        <p:txBody>
          <a:bodyPr wrap="square" rtlCol="0">
            <a:spAutoFit/>
          </a:bodyPr>
          <a:lstStyle/>
          <a:p>
            <a:pPr algn="ctr">
              <a:lnSpc>
                <a:spcPts val="1500"/>
              </a:lnSpc>
            </a:pPr>
            <a:r>
              <a:rPr lang="en-GB" sz="1600" dirty="0">
                <a:solidFill>
                  <a:prstClr val="black"/>
                </a:solidFill>
              </a:rPr>
              <a:t>RUVSeq R package </a:t>
            </a:r>
          </a:p>
        </p:txBody>
      </p:sp>
      <p:sp>
        <p:nvSpPr>
          <p:cNvPr id="14" name="TextBox 13"/>
          <p:cNvSpPr txBox="1"/>
          <p:nvPr/>
        </p:nvSpPr>
        <p:spPr>
          <a:xfrm>
            <a:off x="4114800" y="1947445"/>
            <a:ext cx="998936" cy="923330"/>
          </a:xfrm>
          <a:prstGeom prst="rect">
            <a:avLst/>
          </a:prstGeom>
          <a:noFill/>
          <a:ln w="28575">
            <a:solidFill>
              <a:srgbClr val="00B050"/>
            </a:solidFill>
          </a:ln>
        </p:spPr>
        <p:txBody>
          <a:bodyPr wrap="square" rtlCol="0">
            <a:spAutoFit/>
          </a:bodyPr>
          <a:lstStyle/>
          <a:p>
            <a:pPr algn="ctr"/>
            <a:r>
              <a:rPr lang="en-GB" dirty="0"/>
              <a:t>Estimate </a:t>
            </a:r>
          </a:p>
          <a:p>
            <a:pPr algn="ctr"/>
            <a:r>
              <a:rPr lang="en-GB" dirty="0"/>
              <a:t>batch effects</a:t>
            </a:r>
          </a:p>
        </p:txBody>
      </p:sp>
      <p:sp>
        <p:nvSpPr>
          <p:cNvPr id="55" name="TextBox 54"/>
          <p:cNvSpPr txBox="1"/>
          <p:nvPr/>
        </p:nvSpPr>
        <p:spPr>
          <a:xfrm>
            <a:off x="5245994" y="4268703"/>
            <a:ext cx="676905" cy="284693"/>
          </a:xfrm>
          <a:prstGeom prst="rect">
            <a:avLst/>
          </a:prstGeom>
          <a:noFill/>
          <a:ln w="28575">
            <a:solidFill>
              <a:srgbClr val="FF0000"/>
            </a:solidFill>
          </a:ln>
        </p:spPr>
        <p:txBody>
          <a:bodyPr wrap="square" rtlCol="0">
            <a:spAutoFit/>
          </a:bodyPr>
          <a:lstStyle/>
          <a:p>
            <a:pPr algn="ctr">
              <a:lnSpc>
                <a:spcPts val="1500"/>
              </a:lnSpc>
            </a:pPr>
            <a:r>
              <a:rPr lang="en-GB" sz="1600" dirty="0">
                <a:solidFill>
                  <a:prstClr val="black"/>
                </a:solidFill>
              </a:rPr>
              <a:t>TMM</a:t>
            </a:r>
          </a:p>
        </p:txBody>
      </p:sp>
      <p:sp>
        <p:nvSpPr>
          <p:cNvPr id="15" name="TextBox 14"/>
          <p:cNvSpPr txBox="1"/>
          <p:nvPr/>
        </p:nvSpPr>
        <p:spPr>
          <a:xfrm>
            <a:off x="5245994" y="1947445"/>
            <a:ext cx="1114014" cy="923330"/>
          </a:xfrm>
          <a:prstGeom prst="rect">
            <a:avLst/>
          </a:prstGeom>
          <a:noFill/>
          <a:ln w="28575">
            <a:solidFill>
              <a:srgbClr val="00B050"/>
            </a:solidFill>
          </a:ln>
        </p:spPr>
        <p:txBody>
          <a:bodyPr wrap="square" rtlCol="0">
            <a:spAutoFit/>
          </a:bodyPr>
          <a:lstStyle/>
          <a:p>
            <a:pPr algn="ctr"/>
            <a:r>
              <a:rPr lang="en-GB" dirty="0"/>
              <a:t>Data </a:t>
            </a:r>
          </a:p>
          <a:p>
            <a:pPr algn="ctr"/>
            <a:r>
              <a:rPr lang="en-GB" dirty="0"/>
              <a:t>normalisation</a:t>
            </a:r>
          </a:p>
        </p:txBody>
      </p:sp>
      <p:sp>
        <p:nvSpPr>
          <p:cNvPr id="16" name="TextBox 15"/>
          <p:cNvSpPr txBox="1"/>
          <p:nvPr/>
        </p:nvSpPr>
        <p:spPr>
          <a:xfrm>
            <a:off x="2982485" y="4248127"/>
            <a:ext cx="885371" cy="830997"/>
          </a:xfrm>
          <a:prstGeom prst="rect">
            <a:avLst/>
          </a:prstGeom>
          <a:noFill/>
          <a:ln w="28575">
            <a:solidFill>
              <a:srgbClr val="FF0000"/>
            </a:solidFill>
          </a:ln>
        </p:spPr>
        <p:txBody>
          <a:bodyPr wrap="none" rtlCol="0">
            <a:spAutoFit/>
          </a:bodyPr>
          <a:lstStyle/>
          <a:p>
            <a:pPr algn="ctr"/>
            <a:r>
              <a:rPr lang="en-GB" sz="1600" dirty="0"/>
              <a:t>Mean</a:t>
            </a:r>
          </a:p>
          <a:p>
            <a:pPr algn="ctr"/>
            <a:r>
              <a:rPr lang="en-GB" sz="1600" dirty="0"/>
              <a:t>variance</a:t>
            </a:r>
          </a:p>
          <a:p>
            <a:pPr algn="ctr"/>
            <a:r>
              <a:rPr lang="en-GB" sz="1600" dirty="0"/>
              <a:t>trend</a:t>
            </a:r>
          </a:p>
        </p:txBody>
      </p:sp>
      <p:sp>
        <p:nvSpPr>
          <p:cNvPr id="56" name="TextBox 55"/>
          <p:cNvSpPr txBox="1"/>
          <p:nvPr/>
        </p:nvSpPr>
        <p:spPr>
          <a:xfrm>
            <a:off x="6148350" y="4279865"/>
            <a:ext cx="1395450" cy="669414"/>
          </a:xfrm>
          <a:prstGeom prst="rect">
            <a:avLst/>
          </a:prstGeom>
          <a:noFill/>
          <a:ln w="28575">
            <a:solidFill>
              <a:srgbClr val="FF0000"/>
            </a:solidFill>
          </a:ln>
        </p:spPr>
        <p:txBody>
          <a:bodyPr wrap="square" rtlCol="0">
            <a:spAutoFit/>
          </a:bodyPr>
          <a:lstStyle/>
          <a:p>
            <a:pPr algn="ctr">
              <a:lnSpc>
                <a:spcPts val="1500"/>
              </a:lnSpc>
            </a:pPr>
            <a:r>
              <a:rPr lang="en-GB" sz="1600" dirty="0">
                <a:solidFill>
                  <a:prstClr val="black"/>
                </a:solidFill>
              </a:rPr>
              <a:t>PCA plot/</a:t>
            </a:r>
          </a:p>
          <a:p>
            <a:pPr algn="ctr">
              <a:lnSpc>
                <a:spcPts val="1500"/>
              </a:lnSpc>
            </a:pPr>
            <a:r>
              <a:rPr lang="en-GB" sz="1600" dirty="0" err="1">
                <a:solidFill>
                  <a:prstClr val="black"/>
                </a:solidFill>
              </a:rPr>
              <a:t>FactoMineR</a:t>
            </a:r>
            <a:r>
              <a:rPr lang="en-GB" sz="1600" dirty="0">
                <a:solidFill>
                  <a:prstClr val="black"/>
                </a:solidFill>
              </a:rPr>
              <a:t> R package</a:t>
            </a:r>
          </a:p>
        </p:txBody>
      </p:sp>
      <p:sp>
        <p:nvSpPr>
          <p:cNvPr id="18" name="TextBox 17"/>
          <p:cNvSpPr txBox="1"/>
          <p:nvPr/>
        </p:nvSpPr>
        <p:spPr>
          <a:xfrm>
            <a:off x="6487813" y="2224444"/>
            <a:ext cx="1293817" cy="646331"/>
          </a:xfrm>
          <a:prstGeom prst="rect">
            <a:avLst/>
          </a:prstGeom>
          <a:noFill/>
          <a:ln w="28575">
            <a:solidFill>
              <a:srgbClr val="00B050"/>
            </a:solidFill>
          </a:ln>
        </p:spPr>
        <p:txBody>
          <a:bodyPr wrap="none" rtlCol="0">
            <a:spAutoFit/>
          </a:bodyPr>
          <a:lstStyle/>
          <a:p>
            <a:pPr algn="ctr"/>
            <a:r>
              <a:rPr lang="en-GB" dirty="0"/>
              <a:t>Visualise </a:t>
            </a:r>
          </a:p>
          <a:p>
            <a:pPr algn="ctr"/>
            <a:r>
              <a:rPr lang="en-GB" dirty="0"/>
              <a:t>data quality</a:t>
            </a:r>
          </a:p>
        </p:txBody>
      </p:sp>
      <p:sp>
        <p:nvSpPr>
          <p:cNvPr id="19" name="TextBox 18"/>
          <p:cNvSpPr txBox="1"/>
          <p:nvPr/>
        </p:nvSpPr>
        <p:spPr>
          <a:xfrm>
            <a:off x="7248068" y="3230256"/>
            <a:ext cx="1567929" cy="584775"/>
          </a:xfrm>
          <a:prstGeom prst="rect">
            <a:avLst/>
          </a:prstGeom>
          <a:noFill/>
          <a:ln w="28575">
            <a:solidFill>
              <a:srgbClr val="002060"/>
            </a:solidFill>
          </a:ln>
        </p:spPr>
        <p:txBody>
          <a:bodyPr wrap="none" rtlCol="0">
            <a:spAutoFit/>
          </a:bodyPr>
          <a:lstStyle/>
          <a:p>
            <a:pPr algn="ctr"/>
            <a:r>
              <a:rPr lang="en-GB" sz="1600" dirty="0"/>
              <a:t>DE/DAS analysis </a:t>
            </a:r>
          </a:p>
          <a:p>
            <a:pPr algn="ctr"/>
            <a:r>
              <a:rPr lang="en-GB" sz="1600" dirty="0"/>
              <a:t>pipeline</a:t>
            </a:r>
          </a:p>
        </p:txBody>
      </p:sp>
      <p:sp>
        <p:nvSpPr>
          <p:cNvPr id="38" name="Rounded Rectangle 37"/>
          <p:cNvSpPr/>
          <p:nvPr/>
        </p:nvSpPr>
        <p:spPr>
          <a:xfrm>
            <a:off x="257440" y="2054899"/>
            <a:ext cx="4924160" cy="419350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black"/>
              </a:solidFill>
            </a:endParaRPr>
          </a:p>
        </p:txBody>
      </p:sp>
      <p:sp>
        <p:nvSpPr>
          <p:cNvPr id="40" name="TextBox 39"/>
          <p:cNvSpPr txBox="1"/>
          <p:nvPr/>
        </p:nvSpPr>
        <p:spPr>
          <a:xfrm>
            <a:off x="767422" y="2286000"/>
            <a:ext cx="3575978" cy="400110"/>
          </a:xfrm>
          <a:prstGeom prst="rect">
            <a:avLst/>
          </a:prstGeom>
          <a:noFill/>
        </p:spPr>
        <p:txBody>
          <a:bodyPr wrap="square" rtlCol="0">
            <a:spAutoFit/>
          </a:bodyPr>
          <a:lstStyle/>
          <a:p>
            <a:r>
              <a:rPr lang="en-GB" sz="2000" dirty="0">
                <a:solidFill>
                  <a:schemeClr val="accent6">
                    <a:lumMod val="75000"/>
                  </a:schemeClr>
                </a:solidFill>
              </a:rPr>
              <a:t>Normalization across samples</a:t>
            </a:r>
          </a:p>
        </p:txBody>
      </p:sp>
      <p:pic>
        <p:nvPicPr>
          <p:cNvPr id="39" name="Picture 2" descr="C:\Users\WG42010\Box Sync\Slides\Viva talk\figures\data_distribution_1.png"/>
          <p:cNvPicPr>
            <a:picLocks noChangeAspect="1" noChangeArrowheads="1"/>
          </p:cNvPicPr>
          <p:nvPr/>
        </p:nvPicPr>
        <p:blipFill rotWithShape="1">
          <a:blip r:embed="rId2">
            <a:extLst>
              <a:ext uri="{28A0092B-C50C-407E-A947-70E740481C1C}">
                <a14:useLocalDpi xmlns:a14="http://schemas.microsoft.com/office/drawing/2010/main" val="0"/>
              </a:ext>
            </a:extLst>
          </a:blip>
          <a:srcRect l="4420" t="15567"/>
          <a:stretch/>
        </p:blipFill>
        <p:spPr bwMode="auto">
          <a:xfrm>
            <a:off x="585920" y="3048000"/>
            <a:ext cx="4267200" cy="1446514"/>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43" name="Picture 3" descr="C:\Users\WG42010\Box Sync\Slides\Viva talk\figures\data_distribution_2.png"/>
          <p:cNvPicPr>
            <a:picLocks noChangeAspect="1" noChangeArrowheads="1"/>
          </p:cNvPicPr>
          <p:nvPr/>
        </p:nvPicPr>
        <p:blipFill rotWithShape="1">
          <a:blip r:embed="rId3">
            <a:extLst>
              <a:ext uri="{28A0092B-C50C-407E-A947-70E740481C1C}">
                <a14:useLocalDpi xmlns:a14="http://schemas.microsoft.com/office/drawing/2010/main" val="0"/>
              </a:ext>
            </a:extLst>
          </a:blip>
          <a:srcRect l="3882" t="11058"/>
          <a:stretch/>
        </p:blipFill>
        <p:spPr bwMode="auto">
          <a:xfrm>
            <a:off x="605808" y="4572000"/>
            <a:ext cx="4270992" cy="1447800"/>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41" name="Title 1"/>
          <p:cNvSpPr txBox="1">
            <a:spLocks/>
          </p:cNvSpPr>
          <p:nvPr/>
        </p:nvSpPr>
        <p:spPr>
          <a:xfrm>
            <a:off x="1457484" y="203076"/>
            <a:ext cx="63241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dirty="0">
                <a:solidFill>
                  <a:srgbClr val="1F497D"/>
                </a:solidFill>
              </a:rPr>
              <a:t>Cutting edge pre-processing pipeline for DE and DAS analysis</a:t>
            </a:r>
          </a:p>
        </p:txBody>
      </p:sp>
    </p:spTree>
    <p:extLst>
      <p:ext uri="{BB962C8B-B14F-4D97-AF65-F5344CB8AC3E}">
        <p14:creationId xmlns:p14="http://schemas.microsoft.com/office/powerpoint/2010/main" val="339878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5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5" grpId="0" animBg="1"/>
      <p:bldP spid="5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燕尾形 65"/>
          <p:cNvSpPr/>
          <p:nvPr/>
        </p:nvSpPr>
        <p:spPr>
          <a:xfrm>
            <a:off x="1725848" y="3402137"/>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sp>
        <p:nvSpPr>
          <p:cNvPr id="7" name="燕尾形 67"/>
          <p:cNvSpPr/>
          <p:nvPr/>
        </p:nvSpPr>
        <p:spPr>
          <a:xfrm>
            <a:off x="632226" y="3402137"/>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cxnSp>
        <p:nvCxnSpPr>
          <p:cNvPr id="8" name="直接连接符 68"/>
          <p:cNvCxnSpPr/>
          <p:nvPr/>
        </p:nvCxnSpPr>
        <p:spPr>
          <a:xfrm>
            <a:off x="1194386" y="3001749"/>
            <a:ext cx="0" cy="544404"/>
          </a:xfrm>
          <a:prstGeom prst="line">
            <a:avLst/>
          </a:prstGeom>
          <a:noFill/>
          <a:ln w="9525" cap="flat" cmpd="sng" algn="ctr">
            <a:solidFill>
              <a:sysClr val="windowText" lastClr="000000"/>
            </a:solidFill>
            <a:prstDash val="solid"/>
            <a:headEnd type="oval" w="med" len="med"/>
            <a:tailEnd type="oval" w="med" len="med"/>
          </a:ln>
          <a:effectLst/>
        </p:spPr>
      </p:cxnSp>
      <p:sp>
        <p:nvSpPr>
          <p:cNvPr id="9" name="燕尾形 69"/>
          <p:cNvSpPr/>
          <p:nvPr/>
        </p:nvSpPr>
        <p:spPr>
          <a:xfrm>
            <a:off x="2819469" y="3402137"/>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sp>
        <p:nvSpPr>
          <p:cNvPr id="10" name="燕尾形 70"/>
          <p:cNvSpPr/>
          <p:nvPr/>
        </p:nvSpPr>
        <p:spPr>
          <a:xfrm>
            <a:off x="3913091" y="3402137"/>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sp>
        <p:nvSpPr>
          <p:cNvPr id="25" name="燕尾形 65"/>
          <p:cNvSpPr/>
          <p:nvPr/>
        </p:nvSpPr>
        <p:spPr>
          <a:xfrm>
            <a:off x="6091389" y="3400075"/>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sp>
        <p:nvSpPr>
          <p:cNvPr id="26" name="燕尾形 67"/>
          <p:cNvSpPr/>
          <p:nvPr/>
        </p:nvSpPr>
        <p:spPr>
          <a:xfrm>
            <a:off x="5006712" y="3400075"/>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cxnSp>
        <p:nvCxnSpPr>
          <p:cNvPr id="6" name="直接连接符 66"/>
          <p:cNvCxnSpPr/>
          <p:nvPr/>
        </p:nvCxnSpPr>
        <p:spPr>
          <a:xfrm flipV="1">
            <a:off x="1194361" y="3553421"/>
            <a:ext cx="1" cy="509438"/>
          </a:xfrm>
          <a:prstGeom prst="line">
            <a:avLst/>
          </a:prstGeom>
          <a:noFill/>
          <a:ln w="9525" cap="flat" cmpd="sng" algn="ctr">
            <a:solidFill>
              <a:sysClr val="windowText" lastClr="000000"/>
            </a:solidFill>
            <a:prstDash val="solid"/>
            <a:headEnd type="oval" w="med" len="med"/>
            <a:tailEnd type="oval" w="med" len="med"/>
          </a:ln>
          <a:effectLst/>
        </p:spPr>
      </p:cxnSp>
      <p:cxnSp>
        <p:nvCxnSpPr>
          <p:cNvPr id="28" name="直接连接符 86"/>
          <p:cNvCxnSpPr/>
          <p:nvPr/>
        </p:nvCxnSpPr>
        <p:spPr>
          <a:xfrm flipH="1">
            <a:off x="2297271" y="3526010"/>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29" name="直接连接符 86"/>
          <p:cNvCxnSpPr/>
          <p:nvPr/>
        </p:nvCxnSpPr>
        <p:spPr>
          <a:xfrm flipH="1">
            <a:off x="2294291" y="2985317"/>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0" name="直接连接符 86"/>
          <p:cNvCxnSpPr/>
          <p:nvPr/>
        </p:nvCxnSpPr>
        <p:spPr>
          <a:xfrm flipH="1">
            <a:off x="3431078" y="2986648"/>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2" name="直接连接符 86"/>
          <p:cNvCxnSpPr/>
          <p:nvPr/>
        </p:nvCxnSpPr>
        <p:spPr>
          <a:xfrm flipH="1">
            <a:off x="3429586" y="3528129"/>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3" name="直接连接符 86"/>
          <p:cNvCxnSpPr/>
          <p:nvPr/>
        </p:nvCxnSpPr>
        <p:spPr>
          <a:xfrm flipH="1">
            <a:off x="4510466" y="3528132"/>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4" name="直接连接符 86"/>
          <p:cNvCxnSpPr/>
          <p:nvPr/>
        </p:nvCxnSpPr>
        <p:spPr>
          <a:xfrm flipH="1">
            <a:off x="4506461" y="2983986"/>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5" name="直接连接符 86"/>
          <p:cNvCxnSpPr/>
          <p:nvPr/>
        </p:nvCxnSpPr>
        <p:spPr>
          <a:xfrm flipH="1">
            <a:off x="5586008" y="2970636"/>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6" name="直接连接符 86"/>
          <p:cNvCxnSpPr/>
          <p:nvPr/>
        </p:nvCxnSpPr>
        <p:spPr>
          <a:xfrm flipH="1">
            <a:off x="5584446" y="3523422"/>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7" name="直接连接符 86"/>
          <p:cNvCxnSpPr/>
          <p:nvPr/>
        </p:nvCxnSpPr>
        <p:spPr>
          <a:xfrm flipH="1">
            <a:off x="6670184" y="3542372"/>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54" name="直接连接符 86"/>
          <p:cNvCxnSpPr/>
          <p:nvPr/>
        </p:nvCxnSpPr>
        <p:spPr>
          <a:xfrm flipH="1">
            <a:off x="6673443" y="2983986"/>
            <a:ext cx="9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2" name="TextBox 1"/>
          <p:cNvSpPr txBox="1"/>
          <p:nvPr/>
        </p:nvSpPr>
        <p:spPr>
          <a:xfrm>
            <a:off x="152400" y="2286000"/>
            <a:ext cx="1405866" cy="584775"/>
          </a:xfrm>
          <a:prstGeom prst="rect">
            <a:avLst/>
          </a:prstGeom>
          <a:noFill/>
          <a:ln w="28575">
            <a:solidFill>
              <a:srgbClr val="00B050"/>
            </a:solidFill>
          </a:ln>
        </p:spPr>
        <p:txBody>
          <a:bodyPr wrap="square" rtlCol="0">
            <a:spAutoFit/>
          </a:bodyPr>
          <a:lstStyle/>
          <a:p>
            <a:pPr algn="ctr"/>
            <a:r>
              <a:rPr lang="en-GB" sz="1600" dirty="0"/>
              <a:t>Transcript</a:t>
            </a:r>
          </a:p>
          <a:p>
            <a:pPr algn="ctr"/>
            <a:r>
              <a:rPr lang="en-GB" sz="1600" dirty="0"/>
              <a:t>quantification</a:t>
            </a:r>
          </a:p>
        </p:txBody>
      </p:sp>
      <p:sp>
        <p:nvSpPr>
          <p:cNvPr id="3" name="TextBox 2"/>
          <p:cNvSpPr txBox="1"/>
          <p:nvPr/>
        </p:nvSpPr>
        <p:spPr>
          <a:xfrm>
            <a:off x="609600" y="4114800"/>
            <a:ext cx="803425" cy="338554"/>
          </a:xfrm>
          <a:prstGeom prst="rect">
            <a:avLst/>
          </a:prstGeom>
          <a:noFill/>
          <a:ln w="28575">
            <a:solidFill>
              <a:srgbClr val="FF0000"/>
            </a:solidFill>
          </a:ln>
        </p:spPr>
        <p:txBody>
          <a:bodyPr wrap="none" rtlCol="0">
            <a:spAutoFit/>
          </a:bodyPr>
          <a:lstStyle/>
          <a:p>
            <a:r>
              <a:rPr lang="en-GB" sz="1600" dirty="0"/>
              <a:t>Salmon</a:t>
            </a:r>
          </a:p>
        </p:txBody>
      </p:sp>
      <p:sp>
        <p:nvSpPr>
          <p:cNvPr id="50" name="TextBox 49"/>
          <p:cNvSpPr txBox="1"/>
          <p:nvPr/>
        </p:nvSpPr>
        <p:spPr>
          <a:xfrm>
            <a:off x="1797942" y="4131186"/>
            <a:ext cx="989938" cy="669414"/>
          </a:xfrm>
          <a:prstGeom prst="rect">
            <a:avLst/>
          </a:prstGeom>
          <a:noFill/>
          <a:ln w="28575">
            <a:solidFill>
              <a:srgbClr val="FF0000"/>
            </a:solidFill>
          </a:ln>
        </p:spPr>
        <p:txBody>
          <a:bodyPr wrap="square" rtlCol="0">
            <a:spAutoFit/>
          </a:bodyPr>
          <a:lstStyle/>
          <a:p>
            <a:pPr algn="ctr">
              <a:lnSpc>
                <a:spcPts val="1500"/>
              </a:lnSpc>
            </a:pPr>
            <a:r>
              <a:rPr lang="en-GB" sz="1600" dirty="0">
                <a:solidFill>
                  <a:prstClr val="black"/>
                </a:solidFill>
              </a:rPr>
              <a:t>Tximport R </a:t>
            </a:r>
          </a:p>
          <a:p>
            <a:pPr algn="ctr">
              <a:lnSpc>
                <a:spcPts val="1500"/>
              </a:lnSpc>
            </a:pPr>
            <a:r>
              <a:rPr lang="en-GB" sz="1600" dirty="0">
                <a:solidFill>
                  <a:prstClr val="black"/>
                </a:solidFill>
              </a:rPr>
              <a:t>package</a:t>
            </a:r>
          </a:p>
        </p:txBody>
      </p:sp>
      <p:sp>
        <p:nvSpPr>
          <p:cNvPr id="4" name="TextBox 3"/>
          <p:cNvSpPr txBox="1"/>
          <p:nvPr/>
        </p:nvSpPr>
        <p:spPr>
          <a:xfrm>
            <a:off x="1654361" y="2054899"/>
            <a:ext cx="1012639" cy="830997"/>
          </a:xfrm>
          <a:prstGeom prst="rect">
            <a:avLst/>
          </a:prstGeom>
          <a:noFill/>
          <a:ln w="28575">
            <a:solidFill>
              <a:srgbClr val="00B050"/>
            </a:solidFill>
          </a:ln>
        </p:spPr>
        <p:txBody>
          <a:bodyPr wrap="square" rtlCol="0">
            <a:spAutoFit/>
          </a:bodyPr>
          <a:lstStyle/>
          <a:p>
            <a:pPr algn="ctr"/>
            <a:r>
              <a:rPr lang="en-GB" sz="1600" dirty="0"/>
              <a:t>Generate </a:t>
            </a:r>
          </a:p>
          <a:p>
            <a:pPr algn="ctr"/>
            <a:r>
              <a:rPr lang="en-GB" sz="1600" dirty="0"/>
              <a:t>read counts</a:t>
            </a:r>
          </a:p>
        </p:txBody>
      </p:sp>
      <p:sp>
        <p:nvSpPr>
          <p:cNvPr id="13" name="TextBox 12"/>
          <p:cNvSpPr txBox="1"/>
          <p:nvPr/>
        </p:nvSpPr>
        <p:spPr>
          <a:xfrm>
            <a:off x="2797647" y="1814274"/>
            <a:ext cx="1209690" cy="1077218"/>
          </a:xfrm>
          <a:prstGeom prst="rect">
            <a:avLst/>
          </a:prstGeom>
          <a:noFill/>
          <a:ln w="28575">
            <a:solidFill>
              <a:srgbClr val="00B050"/>
            </a:solidFill>
          </a:ln>
        </p:spPr>
        <p:txBody>
          <a:bodyPr wrap="none" rtlCol="0">
            <a:spAutoFit/>
          </a:bodyPr>
          <a:lstStyle/>
          <a:p>
            <a:pPr algn="ctr"/>
            <a:r>
              <a:rPr lang="en-GB" sz="1600" dirty="0"/>
              <a:t>Remove low</a:t>
            </a:r>
          </a:p>
          <a:p>
            <a:pPr algn="ctr"/>
            <a:r>
              <a:rPr lang="en-GB" sz="1600" dirty="0"/>
              <a:t>expressed</a:t>
            </a:r>
          </a:p>
          <a:p>
            <a:pPr algn="ctr"/>
            <a:r>
              <a:rPr lang="en-GB" sz="1600" dirty="0"/>
              <a:t>transcripts/</a:t>
            </a:r>
          </a:p>
          <a:p>
            <a:pPr algn="ctr"/>
            <a:r>
              <a:rPr lang="en-GB" sz="1600" dirty="0"/>
              <a:t>genes</a:t>
            </a:r>
          </a:p>
        </p:txBody>
      </p:sp>
      <p:sp>
        <p:nvSpPr>
          <p:cNvPr id="51" name="TextBox 50"/>
          <p:cNvSpPr txBox="1"/>
          <p:nvPr/>
        </p:nvSpPr>
        <p:spPr>
          <a:xfrm>
            <a:off x="4061130" y="4253954"/>
            <a:ext cx="883147" cy="669414"/>
          </a:xfrm>
          <a:prstGeom prst="rect">
            <a:avLst/>
          </a:prstGeom>
          <a:noFill/>
          <a:ln w="28575">
            <a:solidFill>
              <a:srgbClr val="FF0000"/>
            </a:solidFill>
          </a:ln>
        </p:spPr>
        <p:txBody>
          <a:bodyPr wrap="square" rtlCol="0">
            <a:spAutoFit/>
          </a:bodyPr>
          <a:lstStyle/>
          <a:p>
            <a:pPr algn="ctr">
              <a:lnSpc>
                <a:spcPts val="1500"/>
              </a:lnSpc>
            </a:pPr>
            <a:r>
              <a:rPr lang="en-GB" sz="1600" dirty="0">
                <a:solidFill>
                  <a:prstClr val="black"/>
                </a:solidFill>
              </a:rPr>
              <a:t>RUVSeq R package </a:t>
            </a:r>
          </a:p>
        </p:txBody>
      </p:sp>
      <p:sp>
        <p:nvSpPr>
          <p:cNvPr id="14" name="TextBox 13"/>
          <p:cNvSpPr txBox="1"/>
          <p:nvPr/>
        </p:nvSpPr>
        <p:spPr>
          <a:xfrm>
            <a:off x="4114800" y="1947445"/>
            <a:ext cx="998936" cy="923330"/>
          </a:xfrm>
          <a:prstGeom prst="rect">
            <a:avLst/>
          </a:prstGeom>
          <a:noFill/>
          <a:ln w="28575">
            <a:solidFill>
              <a:srgbClr val="00B050"/>
            </a:solidFill>
          </a:ln>
        </p:spPr>
        <p:txBody>
          <a:bodyPr wrap="square" rtlCol="0">
            <a:spAutoFit/>
          </a:bodyPr>
          <a:lstStyle/>
          <a:p>
            <a:pPr algn="ctr"/>
            <a:r>
              <a:rPr lang="en-GB" dirty="0"/>
              <a:t>Estimate </a:t>
            </a:r>
          </a:p>
          <a:p>
            <a:pPr algn="ctr"/>
            <a:r>
              <a:rPr lang="en-GB" dirty="0"/>
              <a:t>batch effects</a:t>
            </a:r>
          </a:p>
        </p:txBody>
      </p:sp>
      <p:sp>
        <p:nvSpPr>
          <p:cNvPr id="55" name="TextBox 54"/>
          <p:cNvSpPr txBox="1"/>
          <p:nvPr/>
        </p:nvSpPr>
        <p:spPr>
          <a:xfrm>
            <a:off x="5245994" y="4268703"/>
            <a:ext cx="676905" cy="284693"/>
          </a:xfrm>
          <a:prstGeom prst="rect">
            <a:avLst/>
          </a:prstGeom>
          <a:noFill/>
          <a:ln w="28575">
            <a:solidFill>
              <a:srgbClr val="FF0000"/>
            </a:solidFill>
          </a:ln>
        </p:spPr>
        <p:txBody>
          <a:bodyPr wrap="square" rtlCol="0">
            <a:spAutoFit/>
          </a:bodyPr>
          <a:lstStyle/>
          <a:p>
            <a:pPr algn="ctr">
              <a:lnSpc>
                <a:spcPts val="1500"/>
              </a:lnSpc>
            </a:pPr>
            <a:r>
              <a:rPr lang="en-GB" sz="1600" dirty="0">
                <a:solidFill>
                  <a:prstClr val="black"/>
                </a:solidFill>
              </a:rPr>
              <a:t>TMM</a:t>
            </a:r>
          </a:p>
        </p:txBody>
      </p:sp>
      <p:sp>
        <p:nvSpPr>
          <p:cNvPr id="15" name="TextBox 14"/>
          <p:cNvSpPr txBox="1"/>
          <p:nvPr/>
        </p:nvSpPr>
        <p:spPr>
          <a:xfrm>
            <a:off x="5245994" y="1947445"/>
            <a:ext cx="1114014" cy="923330"/>
          </a:xfrm>
          <a:prstGeom prst="rect">
            <a:avLst/>
          </a:prstGeom>
          <a:noFill/>
          <a:ln w="28575">
            <a:solidFill>
              <a:srgbClr val="00B050"/>
            </a:solidFill>
          </a:ln>
        </p:spPr>
        <p:txBody>
          <a:bodyPr wrap="square" rtlCol="0">
            <a:spAutoFit/>
          </a:bodyPr>
          <a:lstStyle/>
          <a:p>
            <a:pPr algn="ctr"/>
            <a:r>
              <a:rPr lang="en-GB" dirty="0"/>
              <a:t>Data </a:t>
            </a:r>
          </a:p>
          <a:p>
            <a:pPr algn="ctr"/>
            <a:r>
              <a:rPr lang="en-GB" dirty="0"/>
              <a:t>normalisation</a:t>
            </a:r>
          </a:p>
        </p:txBody>
      </p:sp>
      <p:sp>
        <p:nvSpPr>
          <p:cNvPr id="16" name="TextBox 15"/>
          <p:cNvSpPr txBox="1"/>
          <p:nvPr/>
        </p:nvSpPr>
        <p:spPr>
          <a:xfrm>
            <a:off x="2982485" y="4248127"/>
            <a:ext cx="885371" cy="830997"/>
          </a:xfrm>
          <a:prstGeom prst="rect">
            <a:avLst/>
          </a:prstGeom>
          <a:noFill/>
          <a:ln w="28575">
            <a:solidFill>
              <a:srgbClr val="FF0000"/>
            </a:solidFill>
          </a:ln>
        </p:spPr>
        <p:txBody>
          <a:bodyPr wrap="none" rtlCol="0">
            <a:spAutoFit/>
          </a:bodyPr>
          <a:lstStyle/>
          <a:p>
            <a:pPr algn="ctr"/>
            <a:r>
              <a:rPr lang="en-GB" sz="1600" dirty="0"/>
              <a:t>Mean</a:t>
            </a:r>
          </a:p>
          <a:p>
            <a:pPr algn="ctr"/>
            <a:r>
              <a:rPr lang="en-GB" sz="1600" dirty="0"/>
              <a:t>variance</a:t>
            </a:r>
          </a:p>
          <a:p>
            <a:pPr algn="ctr"/>
            <a:r>
              <a:rPr lang="en-GB" sz="1600" dirty="0"/>
              <a:t>trend</a:t>
            </a:r>
          </a:p>
        </p:txBody>
      </p:sp>
      <p:sp>
        <p:nvSpPr>
          <p:cNvPr id="56" name="TextBox 55"/>
          <p:cNvSpPr txBox="1"/>
          <p:nvPr/>
        </p:nvSpPr>
        <p:spPr>
          <a:xfrm>
            <a:off x="6148350" y="4279865"/>
            <a:ext cx="1395450" cy="669414"/>
          </a:xfrm>
          <a:prstGeom prst="rect">
            <a:avLst/>
          </a:prstGeom>
          <a:noFill/>
          <a:ln w="28575">
            <a:solidFill>
              <a:srgbClr val="FF0000"/>
            </a:solidFill>
          </a:ln>
        </p:spPr>
        <p:txBody>
          <a:bodyPr wrap="square" rtlCol="0">
            <a:spAutoFit/>
          </a:bodyPr>
          <a:lstStyle/>
          <a:p>
            <a:pPr algn="ctr">
              <a:lnSpc>
                <a:spcPts val="1500"/>
              </a:lnSpc>
            </a:pPr>
            <a:r>
              <a:rPr lang="en-GB" sz="1600" dirty="0">
                <a:solidFill>
                  <a:prstClr val="black"/>
                </a:solidFill>
              </a:rPr>
              <a:t>PCA plot/</a:t>
            </a:r>
          </a:p>
          <a:p>
            <a:pPr algn="ctr">
              <a:lnSpc>
                <a:spcPts val="1500"/>
              </a:lnSpc>
            </a:pPr>
            <a:r>
              <a:rPr lang="en-GB" sz="1600" dirty="0" err="1">
                <a:solidFill>
                  <a:prstClr val="black"/>
                </a:solidFill>
              </a:rPr>
              <a:t>FactoMineR</a:t>
            </a:r>
            <a:r>
              <a:rPr lang="en-GB" sz="1600" dirty="0">
                <a:solidFill>
                  <a:prstClr val="black"/>
                </a:solidFill>
              </a:rPr>
              <a:t> R package</a:t>
            </a:r>
          </a:p>
        </p:txBody>
      </p:sp>
      <p:sp>
        <p:nvSpPr>
          <p:cNvPr id="18" name="TextBox 17"/>
          <p:cNvSpPr txBox="1"/>
          <p:nvPr/>
        </p:nvSpPr>
        <p:spPr>
          <a:xfrm>
            <a:off x="6487813" y="2224444"/>
            <a:ext cx="1293817" cy="646331"/>
          </a:xfrm>
          <a:prstGeom prst="rect">
            <a:avLst/>
          </a:prstGeom>
          <a:noFill/>
          <a:ln w="28575">
            <a:solidFill>
              <a:srgbClr val="00B050"/>
            </a:solidFill>
          </a:ln>
        </p:spPr>
        <p:txBody>
          <a:bodyPr wrap="none" rtlCol="0">
            <a:spAutoFit/>
          </a:bodyPr>
          <a:lstStyle/>
          <a:p>
            <a:pPr algn="ctr"/>
            <a:r>
              <a:rPr lang="en-GB" dirty="0"/>
              <a:t>Visualise </a:t>
            </a:r>
          </a:p>
          <a:p>
            <a:pPr algn="ctr"/>
            <a:r>
              <a:rPr lang="en-GB" dirty="0"/>
              <a:t>data quality</a:t>
            </a:r>
          </a:p>
        </p:txBody>
      </p:sp>
      <p:sp>
        <p:nvSpPr>
          <p:cNvPr id="19" name="TextBox 18"/>
          <p:cNvSpPr txBox="1"/>
          <p:nvPr/>
        </p:nvSpPr>
        <p:spPr>
          <a:xfrm>
            <a:off x="7248068" y="3230256"/>
            <a:ext cx="1567929" cy="584775"/>
          </a:xfrm>
          <a:prstGeom prst="rect">
            <a:avLst/>
          </a:prstGeom>
          <a:noFill/>
          <a:ln w="28575">
            <a:solidFill>
              <a:srgbClr val="002060"/>
            </a:solidFill>
          </a:ln>
        </p:spPr>
        <p:txBody>
          <a:bodyPr wrap="none" rtlCol="0">
            <a:spAutoFit/>
          </a:bodyPr>
          <a:lstStyle/>
          <a:p>
            <a:pPr algn="ctr"/>
            <a:r>
              <a:rPr lang="en-GB" sz="1600" dirty="0"/>
              <a:t>DE/DAS analysis </a:t>
            </a:r>
          </a:p>
          <a:p>
            <a:pPr algn="ctr"/>
            <a:r>
              <a:rPr lang="en-GB" sz="1600" dirty="0"/>
              <a:t>pipeline</a:t>
            </a:r>
          </a:p>
        </p:txBody>
      </p:sp>
      <p:sp>
        <p:nvSpPr>
          <p:cNvPr id="38" name="Rounded Rectangle 37"/>
          <p:cNvSpPr/>
          <p:nvPr/>
        </p:nvSpPr>
        <p:spPr>
          <a:xfrm>
            <a:off x="257439" y="1814275"/>
            <a:ext cx="5833949" cy="481512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black"/>
              </a:solidFill>
            </a:endParaRPr>
          </a:p>
        </p:txBody>
      </p:sp>
      <p:pic>
        <p:nvPicPr>
          <p:cNvPr id="45" name="Picture 2" descr="C:\Users\WG42010\Box Sync\PhD thesis\Latex version\Chapter3\figures\PCA_gene.png">
            <a:hlinkClick r:id="rId3" action="ppaction://hlinksldjump" highlightClick="1"/>
            <a:hlinkHover r:id="" action="ppaction://noaction" highlightClick="1"/>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7949"/>
          <a:stretch/>
        </p:blipFill>
        <p:spPr bwMode="auto">
          <a:xfrm>
            <a:off x="1051048" y="3410605"/>
            <a:ext cx="4248593" cy="3080365"/>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39" name="Title 1"/>
          <p:cNvSpPr txBox="1">
            <a:spLocks/>
          </p:cNvSpPr>
          <p:nvPr/>
        </p:nvSpPr>
        <p:spPr>
          <a:xfrm>
            <a:off x="1457484" y="203076"/>
            <a:ext cx="63241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dirty="0">
                <a:solidFill>
                  <a:srgbClr val="1F497D"/>
                </a:solidFill>
              </a:rPr>
              <a:t>Cutting edge pre-processing pipeline for DE and DAS analysis</a:t>
            </a:r>
          </a:p>
        </p:txBody>
      </p:sp>
      <p:pic>
        <p:nvPicPr>
          <p:cNvPr id="41" name="Picture 25"/>
          <p:cNvPicPr/>
          <p:nvPr/>
        </p:nvPicPr>
        <p:blipFill>
          <a:blip r:embed="rId5"/>
          <a:stretch>
            <a:fillRect/>
          </a:stretch>
        </p:blipFill>
        <p:spPr>
          <a:xfrm>
            <a:off x="1011312" y="2312598"/>
            <a:ext cx="4250456" cy="964002"/>
          </a:xfrm>
          <a:prstGeom prst="rect">
            <a:avLst/>
          </a:prstGeom>
          <a:ln>
            <a:noFill/>
          </a:ln>
        </p:spPr>
      </p:pic>
      <p:sp>
        <p:nvSpPr>
          <p:cNvPr id="40" name="TextBox 39"/>
          <p:cNvSpPr txBox="1"/>
          <p:nvPr/>
        </p:nvSpPr>
        <p:spPr>
          <a:xfrm>
            <a:off x="2471910" y="1863382"/>
            <a:ext cx="1576761" cy="400110"/>
          </a:xfrm>
          <a:prstGeom prst="rect">
            <a:avLst/>
          </a:prstGeom>
          <a:noFill/>
        </p:spPr>
        <p:txBody>
          <a:bodyPr wrap="square" rtlCol="0">
            <a:spAutoFit/>
          </a:bodyPr>
          <a:lstStyle/>
          <a:p>
            <a:r>
              <a:rPr lang="en-GB" sz="2000" dirty="0">
                <a:solidFill>
                  <a:schemeClr val="accent6">
                    <a:lumMod val="75000"/>
                  </a:schemeClr>
                </a:solidFill>
              </a:rPr>
              <a:t>Data quality</a:t>
            </a:r>
          </a:p>
        </p:txBody>
      </p:sp>
    </p:spTree>
    <p:extLst>
      <p:ext uri="{BB962C8B-B14F-4D97-AF65-F5344CB8AC3E}">
        <p14:creationId xmlns:p14="http://schemas.microsoft.com/office/powerpoint/2010/main" val="9526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5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5" grpId="0" animBg="1"/>
      <p:bldP spid="5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a:spLocks/>
          </p:cNvSpPr>
          <p:nvPr/>
        </p:nvSpPr>
        <p:spPr>
          <a:xfrm>
            <a:off x="0" y="203076"/>
            <a:ext cx="91440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dirty="0">
                <a:solidFill>
                  <a:srgbClr val="1F497D"/>
                </a:solidFill>
              </a:rPr>
              <a:t>Cutting edge pipeline for Differential Expression (DE) and Differential Alternative Splicing (DAS) analysis</a:t>
            </a:r>
          </a:p>
        </p:txBody>
      </p:sp>
      <p:grpSp>
        <p:nvGrpSpPr>
          <p:cNvPr id="11" name="Group 10"/>
          <p:cNvGrpSpPr/>
          <p:nvPr/>
        </p:nvGrpSpPr>
        <p:grpSpPr>
          <a:xfrm>
            <a:off x="609600" y="2480846"/>
            <a:ext cx="3861927" cy="2167354"/>
            <a:chOff x="152400" y="2286000"/>
            <a:chExt cx="3861927" cy="2167354"/>
          </a:xfrm>
        </p:grpSpPr>
        <p:sp>
          <p:nvSpPr>
            <p:cNvPr id="5" name="燕尾形 65"/>
            <p:cNvSpPr/>
            <p:nvPr/>
          </p:nvSpPr>
          <p:spPr>
            <a:xfrm>
              <a:off x="1725848" y="3402137"/>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sp>
          <p:nvSpPr>
            <p:cNvPr id="7" name="燕尾形 67"/>
            <p:cNvSpPr/>
            <p:nvPr/>
          </p:nvSpPr>
          <p:spPr>
            <a:xfrm>
              <a:off x="632226" y="3402137"/>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cxnSp>
          <p:nvCxnSpPr>
            <p:cNvPr id="8" name="直接连接符 68"/>
            <p:cNvCxnSpPr/>
            <p:nvPr/>
          </p:nvCxnSpPr>
          <p:spPr>
            <a:xfrm>
              <a:off x="1194386" y="3001749"/>
              <a:ext cx="0" cy="544404"/>
            </a:xfrm>
            <a:prstGeom prst="line">
              <a:avLst/>
            </a:prstGeom>
            <a:noFill/>
            <a:ln w="9525" cap="flat" cmpd="sng" algn="ctr">
              <a:solidFill>
                <a:sysClr val="windowText" lastClr="000000"/>
              </a:solidFill>
              <a:prstDash val="solid"/>
              <a:headEnd type="oval" w="med" len="med"/>
              <a:tailEnd type="oval" w="med" len="med"/>
            </a:ln>
            <a:effectLst/>
          </p:spPr>
        </p:cxnSp>
        <p:sp>
          <p:nvSpPr>
            <p:cNvPr id="9" name="燕尾形 69"/>
            <p:cNvSpPr/>
            <p:nvPr/>
          </p:nvSpPr>
          <p:spPr>
            <a:xfrm>
              <a:off x="2819400" y="3409405"/>
              <a:ext cx="1134126" cy="288032"/>
            </a:xfrm>
            <a:prstGeom prst="chevron">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endParaRPr>
            </a:p>
          </p:txBody>
        </p:sp>
        <p:cxnSp>
          <p:nvCxnSpPr>
            <p:cNvPr id="6" name="直接连接符 66"/>
            <p:cNvCxnSpPr/>
            <p:nvPr/>
          </p:nvCxnSpPr>
          <p:spPr>
            <a:xfrm flipV="1">
              <a:off x="1194361" y="3553421"/>
              <a:ext cx="1" cy="509438"/>
            </a:xfrm>
            <a:prstGeom prst="line">
              <a:avLst/>
            </a:prstGeom>
            <a:noFill/>
            <a:ln w="9525" cap="flat" cmpd="sng" algn="ctr">
              <a:solidFill>
                <a:sysClr val="windowText" lastClr="000000"/>
              </a:solidFill>
              <a:prstDash val="solid"/>
              <a:headEnd type="oval" w="med" len="med"/>
              <a:tailEnd type="oval" w="med" len="med"/>
            </a:ln>
            <a:effectLst/>
          </p:spPr>
        </p:cxnSp>
        <p:cxnSp>
          <p:nvCxnSpPr>
            <p:cNvPr id="28" name="直接连接符 86"/>
            <p:cNvCxnSpPr/>
            <p:nvPr/>
          </p:nvCxnSpPr>
          <p:spPr>
            <a:xfrm flipH="1">
              <a:off x="2297271" y="3526010"/>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29" name="直接连接符 86"/>
            <p:cNvCxnSpPr/>
            <p:nvPr/>
          </p:nvCxnSpPr>
          <p:spPr>
            <a:xfrm flipH="1">
              <a:off x="2294291" y="2985317"/>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0" name="直接连接符 86"/>
            <p:cNvCxnSpPr/>
            <p:nvPr/>
          </p:nvCxnSpPr>
          <p:spPr>
            <a:xfrm flipH="1">
              <a:off x="3425503" y="3013984"/>
              <a:ext cx="900" cy="539437"/>
            </a:xfrm>
            <a:prstGeom prst="line">
              <a:avLst/>
            </a:prstGeom>
            <a:noFill/>
            <a:ln w="9525" cap="flat" cmpd="sng" algn="ctr">
              <a:solidFill>
                <a:sysClr val="windowText" lastClr="000000"/>
              </a:solidFill>
              <a:prstDash val="solid"/>
              <a:headEnd type="oval" w="med" len="med"/>
              <a:tailEnd type="oval" w="med" len="med"/>
            </a:ln>
            <a:effectLst/>
          </p:spPr>
        </p:cxnSp>
        <p:cxnSp>
          <p:nvCxnSpPr>
            <p:cNvPr id="32" name="直接连接符 86"/>
            <p:cNvCxnSpPr/>
            <p:nvPr/>
          </p:nvCxnSpPr>
          <p:spPr>
            <a:xfrm flipH="1">
              <a:off x="3429586" y="3553421"/>
              <a:ext cx="900" cy="539437"/>
            </a:xfrm>
            <a:prstGeom prst="line">
              <a:avLst/>
            </a:prstGeom>
            <a:noFill/>
            <a:ln w="9525" cap="flat" cmpd="sng" algn="ctr">
              <a:solidFill>
                <a:sysClr val="windowText" lastClr="000000"/>
              </a:solidFill>
              <a:prstDash val="solid"/>
              <a:headEnd type="oval" w="med" len="med"/>
              <a:tailEnd type="oval" w="med" len="med"/>
            </a:ln>
            <a:effectLst/>
          </p:spPr>
        </p:cxnSp>
        <p:sp>
          <p:nvSpPr>
            <p:cNvPr id="2" name="TextBox 1"/>
            <p:cNvSpPr txBox="1"/>
            <p:nvPr/>
          </p:nvSpPr>
          <p:spPr>
            <a:xfrm>
              <a:off x="152400" y="2286000"/>
              <a:ext cx="1405866" cy="584775"/>
            </a:xfrm>
            <a:prstGeom prst="rect">
              <a:avLst/>
            </a:prstGeom>
            <a:noFill/>
            <a:ln w="28575">
              <a:solidFill>
                <a:srgbClr val="00B050"/>
              </a:solidFill>
            </a:ln>
          </p:spPr>
          <p:txBody>
            <a:bodyPr wrap="square" rtlCol="0">
              <a:spAutoFit/>
            </a:bodyPr>
            <a:lstStyle/>
            <a:p>
              <a:pPr algn="ctr"/>
              <a:r>
                <a:rPr lang="en-GB" sz="1600" dirty="0"/>
                <a:t>Mean variance trend</a:t>
              </a:r>
            </a:p>
          </p:txBody>
        </p:sp>
        <p:sp>
          <p:nvSpPr>
            <p:cNvPr id="3" name="TextBox 2"/>
            <p:cNvSpPr txBox="1"/>
            <p:nvPr/>
          </p:nvSpPr>
          <p:spPr>
            <a:xfrm>
              <a:off x="866769" y="4107904"/>
              <a:ext cx="657231" cy="338554"/>
            </a:xfrm>
            <a:prstGeom prst="rect">
              <a:avLst/>
            </a:prstGeom>
            <a:noFill/>
            <a:ln w="28575">
              <a:solidFill>
                <a:srgbClr val="FF0000"/>
              </a:solidFill>
            </a:ln>
          </p:spPr>
          <p:txBody>
            <a:bodyPr wrap="none" rtlCol="0">
              <a:spAutoFit/>
            </a:bodyPr>
            <a:lstStyle/>
            <a:p>
              <a:r>
                <a:rPr lang="en-GB" sz="1600" dirty="0" err="1"/>
                <a:t>voom</a:t>
              </a:r>
              <a:endParaRPr lang="en-GB" sz="1600" dirty="0"/>
            </a:p>
          </p:txBody>
        </p:sp>
        <p:sp>
          <p:nvSpPr>
            <p:cNvPr id="50" name="TextBox 49"/>
            <p:cNvSpPr txBox="1"/>
            <p:nvPr/>
          </p:nvSpPr>
          <p:spPr>
            <a:xfrm>
              <a:off x="1797942" y="4131186"/>
              <a:ext cx="989938" cy="290721"/>
            </a:xfrm>
            <a:prstGeom prst="rect">
              <a:avLst/>
            </a:prstGeom>
            <a:noFill/>
            <a:ln w="28575">
              <a:solidFill>
                <a:srgbClr val="FF0000"/>
              </a:solidFill>
            </a:ln>
          </p:spPr>
          <p:txBody>
            <a:bodyPr wrap="square" rtlCol="0">
              <a:spAutoFit/>
            </a:bodyPr>
            <a:lstStyle/>
            <a:p>
              <a:pPr algn="ctr">
                <a:lnSpc>
                  <a:spcPts val="1500"/>
                </a:lnSpc>
              </a:pPr>
              <a:r>
                <a:rPr lang="en-GB" sz="1600" dirty="0" err="1">
                  <a:solidFill>
                    <a:prstClr val="black"/>
                  </a:solidFill>
                </a:rPr>
                <a:t>limma</a:t>
              </a:r>
              <a:endParaRPr lang="en-GB" sz="1600" dirty="0">
                <a:solidFill>
                  <a:prstClr val="black"/>
                </a:solidFill>
              </a:endParaRPr>
            </a:p>
          </p:txBody>
        </p:sp>
        <p:sp>
          <p:nvSpPr>
            <p:cNvPr id="4" name="TextBox 3"/>
            <p:cNvSpPr txBox="1"/>
            <p:nvPr/>
          </p:nvSpPr>
          <p:spPr>
            <a:xfrm>
              <a:off x="1806761" y="2286000"/>
              <a:ext cx="1012639" cy="584775"/>
            </a:xfrm>
            <a:prstGeom prst="rect">
              <a:avLst/>
            </a:prstGeom>
            <a:noFill/>
            <a:ln w="28575">
              <a:solidFill>
                <a:srgbClr val="00B050"/>
              </a:solidFill>
            </a:ln>
          </p:spPr>
          <p:txBody>
            <a:bodyPr wrap="square" rtlCol="0">
              <a:spAutoFit/>
            </a:bodyPr>
            <a:lstStyle/>
            <a:p>
              <a:pPr algn="ctr"/>
              <a:r>
                <a:rPr lang="en-GB" sz="1600" dirty="0"/>
                <a:t>Linear model</a:t>
              </a:r>
            </a:p>
          </p:txBody>
        </p:sp>
        <p:sp>
          <p:nvSpPr>
            <p:cNvPr id="38" name="TextBox 37"/>
            <p:cNvSpPr txBox="1"/>
            <p:nvPr/>
          </p:nvSpPr>
          <p:spPr>
            <a:xfrm>
              <a:off x="2986448" y="4162633"/>
              <a:ext cx="989938" cy="290721"/>
            </a:xfrm>
            <a:prstGeom prst="rect">
              <a:avLst/>
            </a:prstGeom>
            <a:noFill/>
            <a:ln w="28575">
              <a:solidFill>
                <a:srgbClr val="FF0000"/>
              </a:solidFill>
            </a:ln>
          </p:spPr>
          <p:txBody>
            <a:bodyPr wrap="square" rtlCol="0">
              <a:spAutoFit/>
            </a:bodyPr>
            <a:lstStyle/>
            <a:p>
              <a:pPr algn="ctr">
                <a:lnSpc>
                  <a:spcPts val="1500"/>
                </a:lnSpc>
              </a:pPr>
              <a:r>
                <a:rPr lang="en-GB" sz="1600" dirty="0" err="1">
                  <a:solidFill>
                    <a:prstClr val="black"/>
                  </a:solidFill>
                </a:rPr>
                <a:t>limma</a:t>
              </a:r>
              <a:endParaRPr lang="en-GB" sz="1600" dirty="0">
                <a:solidFill>
                  <a:prstClr val="black"/>
                </a:solidFill>
              </a:endParaRPr>
            </a:p>
          </p:txBody>
        </p:sp>
        <p:sp>
          <p:nvSpPr>
            <p:cNvPr id="39" name="TextBox 38"/>
            <p:cNvSpPr txBox="1"/>
            <p:nvPr/>
          </p:nvSpPr>
          <p:spPr>
            <a:xfrm>
              <a:off x="3001688" y="2286000"/>
              <a:ext cx="1012639" cy="584775"/>
            </a:xfrm>
            <a:prstGeom prst="rect">
              <a:avLst/>
            </a:prstGeom>
            <a:noFill/>
            <a:ln w="28575">
              <a:solidFill>
                <a:srgbClr val="00B050"/>
              </a:solidFill>
            </a:ln>
          </p:spPr>
          <p:txBody>
            <a:bodyPr wrap="square" rtlCol="0">
              <a:spAutoFit/>
            </a:bodyPr>
            <a:lstStyle/>
            <a:p>
              <a:pPr algn="ctr"/>
              <a:r>
                <a:rPr lang="en-GB" sz="1600" dirty="0"/>
                <a:t>Contrast groups</a:t>
              </a:r>
            </a:p>
          </p:txBody>
        </p:sp>
      </p:grpSp>
      <p:sp>
        <p:nvSpPr>
          <p:cNvPr id="12" name="TextBox 11"/>
          <p:cNvSpPr txBox="1"/>
          <p:nvPr/>
        </p:nvSpPr>
        <p:spPr>
          <a:xfrm>
            <a:off x="5114040" y="2634755"/>
            <a:ext cx="3810000" cy="1938992"/>
          </a:xfrm>
          <a:prstGeom prst="rect">
            <a:avLst/>
          </a:prstGeom>
          <a:noFill/>
        </p:spPr>
        <p:txBody>
          <a:bodyPr wrap="square" rtlCol="0">
            <a:spAutoFit/>
          </a:bodyPr>
          <a:lstStyle/>
          <a:p>
            <a:r>
              <a:rPr lang="en-GB" sz="2400" dirty="0"/>
              <a:t>Gene level: DE genes</a:t>
            </a:r>
          </a:p>
          <a:p>
            <a:r>
              <a:rPr lang="en-GB" sz="2400" dirty="0">
                <a:solidFill>
                  <a:srgbClr val="C00000"/>
                </a:solidFill>
              </a:rPr>
              <a:t>Transcriptional regulation</a:t>
            </a:r>
          </a:p>
          <a:p>
            <a:endParaRPr lang="en-GB" sz="2400" dirty="0"/>
          </a:p>
          <a:p>
            <a:r>
              <a:rPr lang="en-GB" sz="2400" dirty="0"/>
              <a:t>Transcript level: DAS genes</a:t>
            </a:r>
          </a:p>
          <a:p>
            <a:r>
              <a:rPr lang="en-GB" sz="2400" dirty="0">
                <a:solidFill>
                  <a:srgbClr val="C00000"/>
                </a:solidFill>
              </a:rPr>
              <a:t>AS regulation</a:t>
            </a:r>
          </a:p>
        </p:txBody>
      </p:sp>
    </p:spTree>
    <p:extLst>
      <p:ext uri="{BB962C8B-B14F-4D97-AF65-F5344CB8AC3E}">
        <p14:creationId xmlns:p14="http://schemas.microsoft.com/office/powerpoint/2010/main" val="1595554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57201" y="2362200"/>
            <a:ext cx="7799702" cy="3580857"/>
            <a:chOff x="457201" y="3010540"/>
            <a:chExt cx="7799702" cy="3580857"/>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972" t="7476"/>
            <a:stretch/>
          </p:blipFill>
          <p:spPr>
            <a:xfrm>
              <a:off x="746611" y="3010540"/>
              <a:ext cx="7510292" cy="3580857"/>
            </a:xfrm>
            <a:prstGeom prst="rect">
              <a:avLst/>
            </a:prstGeom>
          </p:spPr>
        </p:pic>
        <p:sp>
          <p:nvSpPr>
            <p:cNvPr id="5" name="Oval 4"/>
            <p:cNvSpPr/>
            <p:nvPr/>
          </p:nvSpPr>
          <p:spPr>
            <a:xfrm>
              <a:off x="2012691" y="3903417"/>
              <a:ext cx="288032" cy="216024"/>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6" name="Oval 5"/>
            <p:cNvSpPr/>
            <p:nvPr/>
          </p:nvSpPr>
          <p:spPr>
            <a:xfrm>
              <a:off x="3708675" y="3519456"/>
              <a:ext cx="288032" cy="216024"/>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7" name="Oval 6"/>
            <p:cNvSpPr/>
            <p:nvPr/>
          </p:nvSpPr>
          <p:spPr>
            <a:xfrm>
              <a:off x="3709283" y="3663047"/>
              <a:ext cx="288032" cy="216024"/>
            </a:xfrm>
            <a:prstGeom prst="ellipse">
              <a:avLst/>
            </a:prstGeom>
            <a:noFill/>
            <a:ln w="381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TextBox 11"/>
            <p:cNvSpPr txBox="1"/>
            <p:nvPr/>
          </p:nvSpPr>
          <p:spPr>
            <a:xfrm>
              <a:off x="5149443" y="3460342"/>
              <a:ext cx="1691680" cy="369332"/>
            </a:xfrm>
            <a:prstGeom prst="rect">
              <a:avLst/>
            </a:prstGeom>
            <a:noFill/>
          </p:spPr>
          <p:txBody>
            <a:bodyPr wrap="square" rtlCol="0">
              <a:spAutoFit/>
            </a:bodyPr>
            <a:lstStyle/>
            <a:p>
              <a:r>
                <a:rPr lang="en-GB" dirty="0">
                  <a:solidFill>
                    <a:srgbClr val="5A98FF"/>
                  </a:solidFill>
                </a:rPr>
                <a:t>Total (not DE)</a:t>
              </a:r>
            </a:p>
          </p:txBody>
        </p:sp>
        <p:sp>
          <p:nvSpPr>
            <p:cNvPr id="13" name="Oval 12"/>
            <p:cNvSpPr/>
            <p:nvPr/>
          </p:nvSpPr>
          <p:spPr>
            <a:xfrm>
              <a:off x="2024699" y="4636188"/>
              <a:ext cx="288032" cy="216024"/>
            </a:xfrm>
            <a:prstGeom prst="ellipse">
              <a:avLst/>
            </a:prstGeom>
            <a:noFill/>
            <a:ln w="381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cxnSp>
          <p:nvCxnSpPr>
            <p:cNvPr id="16" name="Elbow Connector 15"/>
            <p:cNvCxnSpPr>
              <a:stCxn id="6" idx="0"/>
              <a:endCxn id="5" idx="0"/>
            </p:cNvCxnSpPr>
            <p:nvPr/>
          </p:nvCxnSpPr>
          <p:spPr>
            <a:xfrm rot="16200000" flipH="1" flipV="1">
              <a:off x="2812719" y="2863444"/>
              <a:ext cx="383961" cy="1695984"/>
            </a:xfrm>
            <a:prstGeom prst="bentConnector3">
              <a:avLst>
                <a:gd name="adj1" fmla="val -59537"/>
              </a:avLst>
            </a:prstGeom>
            <a:ln>
              <a:solidFill>
                <a:srgbClr val="CC3399"/>
              </a:solidFill>
              <a:prstDash val="dash"/>
              <a:headEnd type="arrow"/>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rot="10800000">
              <a:off x="457201" y="4129479"/>
              <a:ext cx="430887" cy="481863"/>
            </a:xfrm>
            <a:prstGeom prst="rect">
              <a:avLst/>
            </a:prstGeom>
            <a:noFill/>
          </p:spPr>
          <p:txBody>
            <a:bodyPr vert="eaVert" wrap="none" rtlCol="0">
              <a:spAutoFit/>
            </a:bodyPr>
            <a:lstStyle/>
            <a:p>
              <a:r>
                <a:rPr lang="en-US" sz="1600" dirty="0">
                  <a:solidFill>
                    <a:prstClr val="black"/>
                  </a:solidFill>
                </a:rPr>
                <a:t>CPM</a:t>
              </a:r>
              <a:endParaRPr lang="en-GB" sz="1600" dirty="0">
                <a:solidFill>
                  <a:prstClr val="black"/>
                </a:solidFill>
              </a:endParaRPr>
            </a:p>
          </p:txBody>
        </p:sp>
      </p:grpSp>
      <p:sp>
        <p:nvSpPr>
          <p:cNvPr id="25" name="Title 1"/>
          <p:cNvSpPr txBox="1">
            <a:spLocks/>
          </p:cNvSpPr>
          <p:nvPr/>
        </p:nvSpPr>
        <p:spPr>
          <a:xfrm>
            <a:off x="228600" y="152400"/>
            <a:ext cx="8610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dirty="0">
                <a:solidFill>
                  <a:schemeClr val="tx2"/>
                </a:solidFill>
              </a:rPr>
              <a:t>DAS analysis captures AS regulations missed by analysis at gene level</a:t>
            </a:r>
          </a:p>
        </p:txBody>
      </p:sp>
      <p:sp>
        <p:nvSpPr>
          <p:cNvPr id="26" name="TextBox 25"/>
          <p:cNvSpPr txBox="1"/>
          <p:nvPr/>
        </p:nvSpPr>
        <p:spPr>
          <a:xfrm>
            <a:off x="3230886" y="1214735"/>
            <a:ext cx="2412520" cy="461665"/>
          </a:xfrm>
          <a:prstGeom prst="rect">
            <a:avLst/>
          </a:prstGeom>
          <a:noFill/>
        </p:spPr>
        <p:txBody>
          <a:bodyPr wrap="none" rtlCol="0">
            <a:spAutoFit/>
          </a:bodyPr>
          <a:lstStyle/>
          <a:p>
            <a:r>
              <a:rPr lang="en-GB" sz="2400" dirty="0">
                <a:solidFill>
                  <a:srgbClr val="0070C0"/>
                </a:solidFill>
              </a:rPr>
              <a:t>DAS gene analysis</a:t>
            </a:r>
          </a:p>
        </p:txBody>
      </p:sp>
      <p:sp>
        <p:nvSpPr>
          <p:cNvPr id="3" name="TextBox 2">
            <a:extLst>
              <a:ext uri="{FF2B5EF4-FFF2-40B4-BE49-F238E27FC236}">
                <a16:creationId xmlns:a16="http://schemas.microsoft.com/office/drawing/2014/main" id="{E9C7069D-13A6-4CB2-ABA8-9F6178E148C8}"/>
              </a:ext>
            </a:extLst>
          </p:cNvPr>
          <p:cNvSpPr txBox="1"/>
          <p:nvPr/>
        </p:nvSpPr>
        <p:spPr>
          <a:xfrm>
            <a:off x="746611" y="5943057"/>
            <a:ext cx="7651769" cy="369332"/>
          </a:xfrm>
          <a:prstGeom prst="rect">
            <a:avLst/>
          </a:prstGeom>
          <a:noFill/>
        </p:spPr>
        <p:txBody>
          <a:bodyPr wrap="square" rtlCol="0">
            <a:spAutoFit/>
          </a:bodyPr>
          <a:lstStyle/>
          <a:p>
            <a:r>
              <a:rPr lang="en-GB" dirty="0"/>
              <a:t>Gene expression profiles: </a:t>
            </a:r>
            <a:r>
              <a:rPr lang="en-GB" u="sng" dirty="0">
                <a:solidFill>
                  <a:schemeClr val="tx2"/>
                </a:solidFill>
              </a:rPr>
              <a:t>https://wyguo.shinyapps.io/atrtd2_profile_app/</a:t>
            </a:r>
          </a:p>
        </p:txBody>
      </p:sp>
    </p:spTree>
    <p:extLst>
      <p:ext uri="{BB962C8B-B14F-4D97-AF65-F5344CB8AC3E}">
        <p14:creationId xmlns:p14="http://schemas.microsoft.com/office/powerpoint/2010/main" val="281573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449" y="3124200"/>
            <a:ext cx="6414260" cy="2905328"/>
          </a:xfrm>
          <a:prstGeom prst="rect">
            <a:avLst/>
          </a:prstGeom>
        </p:spPr>
      </p:pic>
      <p:sp>
        <p:nvSpPr>
          <p:cNvPr id="40" name="TextBox 39"/>
          <p:cNvSpPr txBox="1"/>
          <p:nvPr/>
        </p:nvSpPr>
        <p:spPr>
          <a:xfrm>
            <a:off x="1206350" y="3276600"/>
            <a:ext cx="1874910" cy="369332"/>
          </a:xfrm>
          <a:prstGeom prst="rect">
            <a:avLst/>
          </a:prstGeom>
          <a:noFill/>
          <a:ln>
            <a:noFill/>
            <a:headEnd type="arrow" w="med" len="med"/>
            <a:tailEnd type="none" w="med" len="med"/>
          </a:ln>
        </p:spPr>
        <p:txBody>
          <a:bodyPr wrap="square" rtlCol="0">
            <a:spAutoFit/>
          </a:bodyPr>
          <a:lstStyle/>
          <a:p>
            <a:r>
              <a:rPr lang="en-GB" dirty="0"/>
              <a:t>Contrast group</a:t>
            </a:r>
          </a:p>
        </p:txBody>
      </p:sp>
      <p:sp>
        <p:nvSpPr>
          <p:cNvPr id="3" name="TextBox 2"/>
          <p:cNvSpPr txBox="1"/>
          <p:nvPr/>
        </p:nvSpPr>
        <p:spPr>
          <a:xfrm>
            <a:off x="2717680" y="1587925"/>
            <a:ext cx="1928541" cy="369332"/>
          </a:xfrm>
          <a:prstGeom prst="rect">
            <a:avLst/>
          </a:prstGeom>
          <a:noFill/>
        </p:spPr>
        <p:txBody>
          <a:bodyPr wrap="none" rtlCol="0">
            <a:spAutoFit/>
          </a:bodyPr>
          <a:lstStyle/>
          <a:p>
            <a:r>
              <a:rPr lang="en-GB" dirty="0"/>
              <a:t>17 contrast groups</a:t>
            </a:r>
          </a:p>
        </p:txBody>
      </p:sp>
      <p:sp>
        <p:nvSpPr>
          <p:cNvPr id="82" name="TextBox 81"/>
          <p:cNvSpPr txBox="1"/>
          <p:nvPr/>
        </p:nvSpPr>
        <p:spPr>
          <a:xfrm>
            <a:off x="1981200" y="6019800"/>
            <a:ext cx="574196" cy="338554"/>
          </a:xfrm>
          <a:prstGeom prst="rect">
            <a:avLst/>
          </a:prstGeom>
          <a:noFill/>
        </p:spPr>
        <p:txBody>
          <a:bodyPr wrap="none" rtlCol="0">
            <a:spAutoFit/>
          </a:bodyPr>
          <a:lstStyle/>
          <a:p>
            <a:r>
              <a:rPr lang="en-US" sz="1600" dirty="0"/>
              <a:t>20</a:t>
            </a:r>
            <a:r>
              <a:rPr lang="en-US" sz="1600" baseline="30000" dirty="0"/>
              <a:t>o</a:t>
            </a:r>
            <a:r>
              <a:rPr lang="en-US" sz="1600" dirty="0"/>
              <a:t>C</a:t>
            </a:r>
            <a:endParaRPr lang="en-GB" sz="1600" dirty="0"/>
          </a:p>
        </p:txBody>
      </p:sp>
      <p:sp>
        <p:nvSpPr>
          <p:cNvPr id="85" name="TextBox 84"/>
          <p:cNvSpPr txBox="1"/>
          <p:nvPr/>
        </p:nvSpPr>
        <p:spPr>
          <a:xfrm>
            <a:off x="3438819" y="6029528"/>
            <a:ext cx="980781" cy="338554"/>
          </a:xfrm>
          <a:prstGeom prst="rect">
            <a:avLst/>
          </a:prstGeom>
          <a:noFill/>
        </p:spPr>
        <p:txBody>
          <a:bodyPr wrap="none" rtlCol="0">
            <a:spAutoFit/>
          </a:bodyPr>
          <a:lstStyle/>
          <a:p>
            <a:r>
              <a:rPr lang="en-US" sz="1600" dirty="0"/>
              <a:t>4</a:t>
            </a:r>
            <a:r>
              <a:rPr lang="en-US" sz="1600" baseline="30000" dirty="0"/>
              <a:t>o</a:t>
            </a:r>
            <a:r>
              <a:rPr lang="en-US" sz="1600" dirty="0"/>
              <a:t>C Day 1</a:t>
            </a:r>
            <a:endParaRPr lang="en-GB" sz="1600" dirty="0"/>
          </a:p>
        </p:txBody>
      </p:sp>
      <p:sp>
        <p:nvSpPr>
          <p:cNvPr id="86" name="TextBox 85"/>
          <p:cNvSpPr txBox="1"/>
          <p:nvPr/>
        </p:nvSpPr>
        <p:spPr>
          <a:xfrm>
            <a:off x="5420019" y="6019800"/>
            <a:ext cx="980781" cy="338554"/>
          </a:xfrm>
          <a:prstGeom prst="rect">
            <a:avLst/>
          </a:prstGeom>
          <a:noFill/>
        </p:spPr>
        <p:txBody>
          <a:bodyPr wrap="none" rtlCol="0">
            <a:spAutoFit/>
          </a:bodyPr>
          <a:lstStyle/>
          <a:p>
            <a:r>
              <a:rPr lang="en-US" sz="1600" dirty="0"/>
              <a:t>4</a:t>
            </a:r>
            <a:r>
              <a:rPr lang="en-US" sz="1600" baseline="30000" dirty="0"/>
              <a:t>o</a:t>
            </a:r>
            <a:r>
              <a:rPr lang="en-US" sz="1600" dirty="0"/>
              <a:t>C Day 4</a:t>
            </a:r>
            <a:endParaRPr lang="en-GB" sz="1600" dirty="0"/>
          </a:p>
        </p:txBody>
      </p:sp>
      <p:grpSp>
        <p:nvGrpSpPr>
          <p:cNvPr id="155" name="Group 154"/>
          <p:cNvGrpSpPr/>
          <p:nvPr/>
        </p:nvGrpSpPr>
        <p:grpSpPr>
          <a:xfrm>
            <a:off x="1600201" y="2896490"/>
            <a:ext cx="1676400" cy="226802"/>
            <a:chOff x="1331642" y="1955789"/>
            <a:chExt cx="1936467" cy="1664267"/>
          </a:xfrm>
        </p:grpSpPr>
        <p:cxnSp>
          <p:nvCxnSpPr>
            <p:cNvPr id="156" name="Straight Connector 155"/>
            <p:cNvCxnSpPr/>
            <p:nvPr/>
          </p:nvCxnSpPr>
          <p:spPr>
            <a:xfrm flipV="1">
              <a:off x="1331642" y="1963872"/>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V="1">
              <a:off x="3268109" y="1955789"/>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1331642" y="1955789"/>
              <a:ext cx="1936467"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9" name="Group 158"/>
          <p:cNvGrpSpPr/>
          <p:nvPr/>
        </p:nvGrpSpPr>
        <p:grpSpPr>
          <a:xfrm>
            <a:off x="1828800" y="2856116"/>
            <a:ext cx="1676400" cy="226802"/>
            <a:chOff x="1331642" y="1955789"/>
            <a:chExt cx="1936467" cy="1664267"/>
          </a:xfrm>
        </p:grpSpPr>
        <p:cxnSp>
          <p:nvCxnSpPr>
            <p:cNvPr id="160" name="Straight Connector 159"/>
            <p:cNvCxnSpPr/>
            <p:nvPr/>
          </p:nvCxnSpPr>
          <p:spPr>
            <a:xfrm flipV="1">
              <a:off x="1331642" y="1963872"/>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3268109" y="1955789"/>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331642" y="1955789"/>
              <a:ext cx="1936467"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p:nvGrpSpPr>
        <p:grpSpPr>
          <a:xfrm>
            <a:off x="1996604" y="2815661"/>
            <a:ext cx="1676400" cy="226802"/>
            <a:chOff x="1331642" y="1955789"/>
            <a:chExt cx="1936467" cy="1664267"/>
          </a:xfrm>
        </p:grpSpPr>
        <p:cxnSp>
          <p:nvCxnSpPr>
            <p:cNvPr id="164" name="Straight Connector 163"/>
            <p:cNvCxnSpPr/>
            <p:nvPr/>
          </p:nvCxnSpPr>
          <p:spPr>
            <a:xfrm flipV="1">
              <a:off x="1331642" y="1963872"/>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3268109" y="1955789"/>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1331642" y="1955789"/>
              <a:ext cx="1936467"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p:nvGrpSpPr>
        <p:grpSpPr>
          <a:xfrm>
            <a:off x="2204446" y="2771335"/>
            <a:ext cx="1676400" cy="226802"/>
            <a:chOff x="1331642" y="1955789"/>
            <a:chExt cx="1936467" cy="1664267"/>
          </a:xfrm>
        </p:grpSpPr>
        <p:cxnSp>
          <p:nvCxnSpPr>
            <p:cNvPr id="168" name="Straight Connector 167"/>
            <p:cNvCxnSpPr/>
            <p:nvPr/>
          </p:nvCxnSpPr>
          <p:spPr>
            <a:xfrm flipV="1">
              <a:off x="1331642" y="1963872"/>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V="1">
              <a:off x="3268109" y="1955789"/>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1331642" y="1955789"/>
              <a:ext cx="1936467"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p:nvGrpSpPr>
        <p:grpSpPr>
          <a:xfrm>
            <a:off x="2435225" y="2723630"/>
            <a:ext cx="1676400" cy="226802"/>
            <a:chOff x="1331642" y="1955789"/>
            <a:chExt cx="1936467" cy="1664267"/>
          </a:xfrm>
        </p:grpSpPr>
        <p:cxnSp>
          <p:nvCxnSpPr>
            <p:cNvPr id="172" name="Straight Connector 171"/>
            <p:cNvCxnSpPr/>
            <p:nvPr/>
          </p:nvCxnSpPr>
          <p:spPr>
            <a:xfrm flipV="1">
              <a:off x="1331642" y="1963872"/>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V="1">
              <a:off x="3268109" y="1955789"/>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331642" y="1955789"/>
              <a:ext cx="1936467"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p:nvGrpSpPr>
        <p:grpSpPr>
          <a:xfrm>
            <a:off x="2667000" y="2670790"/>
            <a:ext cx="1676400" cy="226802"/>
            <a:chOff x="1331642" y="1955789"/>
            <a:chExt cx="1936467" cy="1664267"/>
          </a:xfrm>
        </p:grpSpPr>
        <p:cxnSp>
          <p:nvCxnSpPr>
            <p:cNvPr id="176" name="Straight Connector 175"/>
            <p:cNvCxnSpPr/>
            <p:nvPr/>
          </p:nvCxnSpPr>
          <p:spPr>
            <a:xfrm flipV="1">
              <a:off x="1331642" y="1963872"/>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V="1">
              <a:off x="3268109" y="1955789"/>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331642" y="1955789"/>
              <a:ext cx="1936467"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p:nvGrpSpPr>
        <p:grpSpPr>
          <a:xfrm>
            <a:off x="2895600" y="2609678"/>
            <a:ext cx="1676400" cy="226802"/>
            <a:chOff x="1331642" y="1955789"/>
            <a:chExt cx="1936467" cy="1664267"/>
          </a:xfrm>
        </p:grpSpPr>
        <p:cxnSp>
          <p:nvCxnSpPr>
            <p:cNvPr id="180" name="Straight Connector 179"/>
            <p:cNvCxnSpPr/>
            <p:nvPr/>
          </p:nvCxnSpPr>
          <p:spPr>
            <a:xfrm flipV="1">
              <a:off x="1331642" y="1963872"/>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3268109" y="1955789"/>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331642" y="1955789"/>
              <a:ext cx="1936467"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3124200" y="2558491"/>
            <a:ext cx="1676400" cy="226802"/>
            <a:chOff x="1331642" y="1955789"/>
            <a:chExt cx="1936467" cy="1664267"/>
          </a:xfrm>
        </p:grpSpPr>
        <p:cxnSp>
          <p:nvCxnSpPr>
            <p:cNvPr id="184" name="Straight Connector 183"/>
            <p:cNvCxnSpPr/>
            <p:nvPr/>
          </p:nvCxnSpPr>
          <p:spPr>
            <a:xfrm flipV="1">
              <a:off x="1331642" y="1963872"/>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3268109" y="1955789"/>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331642" y="1955789"/>
              <a:ext cx="1936467"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7" name="Group 186"/>
          <p:cNvGrpSpPr/>
          <p:nvPr/>
        </p:nvGrpSpPr>
        <p:grpSpPr>
          <a:xfrm>
            <a:off x="1371600" y="2363998"/>
            <a:ext cx="3711576" cy="226802"/>
            <a:chOff x="1331642" y="1955789"/>
            <a:chExt cx="1936467" cy="1664267"/>
          </a:xfrm>
        </p:grpSpPr>
        <p:cxnSp>
          <p:nvCxnSpPr>
            <p:cNvPr id="188" name="Straight Connector 187"/>
            <p:cNvCxnSpPr/>
            <p:nvPr/>
          </p:nvCxnSpPr>
          <p:spPr>
            <a:xfrm flipV="1">
              <a:off x="1331642" y="1963872"/>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flipV="1">
              <a:off x="3268109" y="1955789"/>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1331642" y="1955789"/>
              <a:ext cx="1936467"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p:nvGrpSpPr>
        <p:grpSpPr>
          <a:xfrm>
            <a:off x="1600199" y="2334636"/>
            <a:ext cx="3711576" cy="226802"/>
            <a:chOff x="1331642" y="1955789"/>
            <a:chExt cx="1936467" cy="1664267"/>
          </a:xfrm>
        </p:grpSpPr>
        <p:cxnSp>
          <p:nvCxnSpPr>
            <p:cNvPr id="192" name="Straight Connector 191"/>
            <p:cNvCxnSpPr/>
            <p:nvPr/>
          </p:nvCxnSpPr>
          <p:spPr>
            <a:xfrm flipV="1">
              <a:off x="1331642" y="1963872"/>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flipV="1">
              <a:off x="3268109" y="1955789"/>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1331642" y="1955789"/>
              <a:ext cx="1936467"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5" name="Group 194"/>
          <p:cNvGrpSpPr/>
          <p:nvPr/>
        </p:nvGrpSpPr>
        <p:grpSpPr>
          <a:xfrm>
            <a:off x="1768003" y="2294654"/>
            <a:ext cx="3711576" cy="226802"/>
            <a:chOff x="1331642" y="1955789"/>
            <a:chExt cx="1936467" cy="1664267"/>
          </a:xfrm>
        </p:grpSpPr>
        <p:cxnSp>
          <p:nvCxnSpPr>
            <p:cNvPr id="196" name="Straight Connector 195"/>
            <p:cNvCxnSpPr/>
            <p:nvPr/>
          </p:nvCxnSpPr>
          <p:spPr>
            <a:xfrm flipV="1">
              <a:off x="1331642" y="1963872"/>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V="1">
              <a:off x="3268109" y="1955789"/>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1331642" y="1955789"/>
              <a:ext cx="1936467"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p:nvGrpSpPr>
        <p:grpSpPr>
          <a:xfrm>
            <a:off x="1981199" y="2247697"/>
            <a:ext cx="3711576" cy="226802"/>
            <a:chOff x="1331642" y="1955789"/>
            <a:chExt cx="1936467" cy="1664267"/>
          </a:xfrm>
        </p:grpSpPr>
        <p:cxnSp>
          <p:nvCxnSpPr>
            <p:cNvPr id="200" name="Straight Connector 199"/>
            <p:cNvCxnSpPr/>
            <p:nvPr/>
          </p:nvCxnSpPr>
          <p:spPr>
            <a:xfrm flipV="1">
              <a:off x="1331642" y="1963872"/>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V="1">
              <a:off x="3268109" y="1955789"/>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1331642" y="1955789"/>
              <a:ext cx="1936467"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p:nvGrpSpPr>
        <p:grpSpPr>
          <a:xfrm>
            <a:off x="2204446" y="2197693"/>
            <a:ext cx="3711576" cy="226802"/>
            <a:chOff x="1331642" y="1955789"/>
            <a:chExt cx="1936467" cy="1664267"/>
          </a:xfrm>
        </p:grpSpPr>
        <p:cxnSp>
          <p:nvCxnSpPr>
            <p:cNvPr id="204" name="Straight Connector 203"/>
            <p:cNvCxnSpPr/>
            <p:nvPr/>
          </p:nvCxnSpPr>
          <p:spPr>
            <a:xfrm flipV="1">
              <a:off x="1331642" y="1963872"/>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flipV="1">
              <a:off x="3268109" y="1955789"/>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1331642" y="1955789"/>
              <a:ext cx="1936467"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p:nvGrpSpPr>
        <p:grpSpPr>
          <a:xfrm>
            <a:off x="2422995" y="2147797"/>
            <a:ext cx="3711576" cy="226802"/>
            <a:chOff x="1331642" y="1955789"/>
            <a:chExt cx="1936467" cy="1664267"/>
          </a:xfrm>
        </p:grpSpPr>
        <p:cxnSp>
          <p:nvCxnSpPr>
            <p:cNvPr id="208" name="Straight Connector 207"/>
            <p:cNvCxnSpPr/>
            <p:nvPr/>
          </p:nvCxnSpPr>
          <p:spPr>
            <a:xfrm flipV="1">
              <a:off x="1331642" y="1963872"/>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V="1">
              <a:off x="3268109" y="1955789"/>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1331642" y="1955789"/>
              <a:ext cx="1936467"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p:nvGrpSpPr>
        <p:grpSpPr>
          <a:xfrm>
            <a:off x="2590799" y="2107834"/>
            <a:ext cx="3711576" cy="226802"/>
            <a:chOff x="1331642" y="1955789"/>
            <a:chExt cx="1936467" cy="1664267"/>
          </a:xfrm>
        </p:grpSpPr>
        <p:cxnSp>
          <p:nvCxnSpPr>
            <p:cNvPr id="212" name="Straight Connector 211"/>
            <p:cNvCxnSpPr/>
            <p:nvPr/>
          </p:nvCxnSpPr>
          <p:spPr>
            <a:xfrm flipV="1">
              <a:off x="1331642" y="1963872"/>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V="1">
              <a:off x="3268109" y="1955789"/>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331642" y="1955789"/>
              <a:ext cx="1936467"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2841624" y="2067170"/>
            <a:ext cx="3711576" cy="226802"/>
            <a:chOff x="1331642" y="1955789"/>
            <a:chExt cx="1936467" cy="1664267"/>
          </a:xfrm>
        </p:grpSpPr>
        <p:cxnSp>
          <p:nvCxnSpPr>
            <p:cNvPr id="216" name="Straight Connector 215"/>
            <p:cNvCxnSpPr/>
            <p:nvPr/>
          </p:nvCxnSpPr>
          <p:spPr>
            <a:xfrm flipV="1">
              <a:off x="1331642" y="1963872"/>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V="1">
              <a:off x="3268109" y="1955789"/>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331642" y="1955789"/>
              <a:ext cx="1936467"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9" name="Group 218"/>
          <p:cNvGrpSpPr/>
          <p:nvPr/>
        </p:nvGrpSpPr>
        <p:grpSpPr>
          <a:xfrm>
            <a:off x="3048000" y="2020895"/>
            <a:ext cx="3711576" cy="226802"/>
            <a:chOff x="1331642" y="1955789"/>
            <a:chExt cx="1936467" cy="1664267"/>
          </a:xfrm>
        </p:grpSpPr>
        <p:cxnSp>
          <p:nvCxnSpPr>
            <p:cNvPr id="220" name="Straight Connector 219"/>
            <p:cNvCxnSpPr/>
            <p:nvPr/>
          </p:nvCxnSpPr>
          <p:spPr>
            <a:xfrm flipV="1">
              <a:off x="1331642" y="1963872"/>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flipV="1">
              <a:off x="3268109" y="1955789"/>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a:off x="1331642" y="1955789"/>
              <a:ext cx="1936467"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7" name="Title 1"/>
          <p:cNvSpPr txBox="1">
            <a:spLocks/>
          </p:cNvSpPr>
          <p:nvPr/>
        </p:nvSpPr>
        <p:spPr>
          <a:xfrm>
            <a:off x="228600" y="37348"/>
            <a:ext cx="8610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dirty="0">
                <a:solidFill>
                  <a:schemeClr val="tx2"/>
                </a:solidFill>
              </a:rPr>
              <a:t>DE/DAS analysis pipeline allows flexible and complicated experimental design</a:t>
            </a:r>
          </a:p>
        </p:txBody>
      </p:sp>
      <p:sp>
        <p:nvSpPr>
          <p:cNvPr id="2" name="TextBox 1"/>
          <p:cNvSpPr txBox="1"/>
          <p:nvPr/>
        </p:nvSpPr>
        <p:spPr>
          <a:xfrm>
            <a:off x="3230886" y="1073404"/>
            <a:ext cx="2248693" cy="461665"/>
          </a:xfrm>
          <a:prstGeom prst="rect">
            <a:avLst/>
          </a:prstGeom>
          <a:noFill/>
        </p:spPr>
        <p:txBody>
          <a:bodyPr wrap="none" rtlCol="0">
            <a:spAutoFit/>
          </a:bodyPr>
          <a:lstStyle/>
          <a:p>
            <a:r>
              <a:rPr lang="en-GB" sz="2400" dirty="0">
                <a:solidFill>
                  <a:srgbClr val="0070C0"/>
                </a:solidFill>
              </a:rPr>
              <a:t>DE gene analysis</a:t>
            </a:r>
          </a:p>
        </p:txBody>
      </p:sp>
    </p:spTree>
    <p:extLst>
      <p:ext uri="{BB962C8B-B14F-4D97-AF65-F5344CB8AC3E}">
        <p14:creationId xmlns:p14="http://schemas.microsoft.com/office/powerpoint/2010/main" val="1333586278"/>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9"/>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150"/>
                                  </p:stCondLst>
                                  <p:childTnLst>
                                    <p:set>
                                      <p:cBhvr>
                                        <p:cTn id="18" dur="1" fill="hold">
                                          <p:stCondLst>
                                            <p:cond delay="0"/>
                                          </p:stCondLst>
                                        </p:cTn>
                                        <p:tgtEl>
                                          <p:spTgt spid="163"/>
                                        </p:tgtEl>
                                        <p:attrNameLst>
                                          <p:attrName>style.visibility</p:attrName>
                                        </p:attrNameLst>
                                      </p:cBhvr>
                                      <p:to>
                                        <p:strVal val="visible"/>
                                      </p:to>
                                    </p:set>
                                  </p:childTnLst>
                                </p:cTn>
                              </p:par>
                            </p:childTnLst>
                          </p:cTn>
                        </p:par>
                        <p:par>
                          <p:cTn id="19" fill="hold">
                            <p:stCondLst>
                              <p:cond delay="150"/>
                            </p:stCondLst>
                            <p:childTnLst>
                              <p:par>
                                <p:cTn id="20" presetID="1" presetClass="entr" presetSubtype="0" fill="hold" nodeType="afterEffect">
                                  <p:stCondLst>
                                    <p:cond delay="150"/>
                                  </p:stCondLst>
                                  <p:childTnLst>
                                    <p:set>
                                      <p:cBhvr>
                                        <p:cTn id="21" dur="1" fill="hold">
                                          <p:stCondLst>
                                            <p:cond delay="0"/>
                                          </p:stCondLst>
                                        </p:cTn>
                                        <p:tgtEl>
                                          <p:spTgt spid="167"/>
                                        </p:tgtEl>
                                        <p:attrNameLst>
                                          <p:attrName>style.visibility</p:attrName>
                                        </p:attrNameLst>
                                      </p:cBhvr>
                                      <p:to>
                                        <p:strVal val="visible"/>
                                      </p:to>
                                    </p:set>
                                  </p:childTnLst>
                                </p:cTn>
                              </p:par>
                            </p:childTnLst>
                          </p:cTn>
                        </p:par>
                        <p:par>
                          <p:cTn id="22" fill="hold">
                            <p:stCondLst>
                              <p:cond delay="300"/>
                            </p:stCondLst>
                            <p:childTnLst>
                              <p:par>
                                <p:cTn id="23" presetID="1" presetClass="entr" presetSubtype="0" fill="hold" nodeType="afterEffect">
                                  <p:stCondLst>
                                    <p:cond delay="150"/>
                                  </p:stCondLst>
                                  <p:childTnLst>
                                    <p:set>
                                      <p:cBhvr>
                                        <p:cTn id="24" dur="1" fill="hold">
                                          <p:stCondLst>
                                            <p:cond delay="0"/>
                                          </p:stCondLst>
                                        </p:cTn>
                                        <p:tgtEl>
                                          <p:spTgt spid="171"/>
                                        </p:tgtEl>
                                        <p:attrNameLst>
                                          <p:attrName>style.visibility</p:attrName>
                                        </p:attrNameLst>
                                      </p:cBhvr>
                                      <p:to>
                                        <p:strVal val="visible"/>
                                      </p:to>
                                    </p:set>
                                  </p:childTnLst>
                                </p:cTn>
                              </p:par>
                            </p:childTnLst>
                          </p:cTn>
                        </p:par>
                        <p:par>
                          <p:cTn id="25" fill="hold">
                            <p:stCondLst>
                              <p:cond delay="450"/>
                            </p:stCondLst>
                            <p:childTnLst>
                              <p:par>
                                <p:cTn id="26" presetID="1" presetClass="entr" presetSubtype="0" fill="hold" nodeType="afterEffect">
                                  <p:stCondLst>
                                    <p:cond delay="150"/>
                                  </p:stCondLst>
                                  <p:childTnLst>
                                    <p:set>
                                      <p:cBhvr>
                                        <p:cTn id="27" dur="1" fill="hold">
                                          <p:stCondLst>
                                            <p:cond delay="0"/>
                                          </p:stCondLst>
                                        </p:cTn>
                                        <p:tgtEl>
                                          <p:spTgt spid="175"/>
                                        </p:tgtEl>
                                        <p:attrNameLst>
                                          <p:attrName>style.visibility</p:attrName>
                                        </p:attrNameLst>
                                      </p:cBhvr>
                                      <p:to>
                                        <p:strVal val="visible"/>
                                      </p:to>
                                    </p:set>
                                  </p:childTnLst>
                                </p:cTn>
                              </p:par>
                            </p:childTnLst>
                          </p:cTn>
                        </p:par>
                        <p:par>
                          <p:cTn id="28" fill="hold">
                            <p:stCondLst>
                              <p:cond delay="600"/>
                            </p:stCondLst>
                            <p:childTnLst>
                              <p:par>
                                <p:cTn id="29" presetID="1" presetClass="entr" presetSubtype="0" fill="hold" nodeType="afterEffect">
                                  <p:stCondLst>
                                    <p:cond delay="150"/>
                                  </p:stCondLst>
                                  <p:childTnLst>
                                    <p:set>
                                      <p:cBhvr>
                                        <p:cTn id="30" dur="1" fill="hold">
                                          <p:stCondLst>
                                            <p:cond delay="0"/>
                                          </p:stCondLst>
                                        </p:cTn>
                                        <p:tgtEl>
                                          <p:spTgt spid="179"/>
                                        </p:tgtEl>
                                        <p:attrNameLst>
                                          <p:attrName>style.visibility</p:attrName>
                                        </p:attrNameLst>
                                      </p:cBhvr>
                                      <p:to>
                                        <p:strVal val="visible"/>
                                      </p:to>
                                    </p:set>
                                  </p:childTnLst>
                                </p:cTn>
                              </p:par>
                            </p:childTnLst>
                          </p:cTn>
                        </p:par>
                        <p:par>
                          <p:cTn id="31" fill="hold">
                            <p:stCondLst>
                              <p:cond delay="750"/>
                            </p:stCondLst>
                            <p:childTnLst>
                              <p:par>
                                <p:cTn id="32" presetID="1" presetClass="entr" presetSubtype="0" fill="hold" nodeType="afterEffect">
                                  <p:stCondLst>
                                    <p:cond delay="150"/>
                                  </p:stCondLst>
                                  <p:childTnLst>
                                    <p:set>
                                      <p:cBhvr>
                                        <p:cTn id="33" dur="1" fill="hold">
                                          <p:stCondLst>
                                            <p:cond delay="0"/>
                                          </p:stCondLst>
                                        </p:cTn>
                                        <p:tgtEl>
                                          <p:spTgt spid="18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8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91"/>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150"/>
                                  </p:stCondLst>
                                  <p:childTnLst>
                                    <p:set>
                                      <p:cBhvr>
                                        <p:cTn id="44" dur="1" fill="hold">
                                          <p:stCondLst>
                                            <p:cond delay="0"/>
                                          </p:stCondLst>
                                        </p:cTn>
                                        <p:tgtEl>
                                          <p:spTgt spid="195"/>
                                        </p:tgtEl>
                                        <p:attrNameLst>
                                          <p:attrName>style.visibility</p:attrName>
                                        </p:attrNameLst>
                                      </p:cBhvr>
                                      <p:to>
                                        <p:strVal val="visible"/>
                                      </p:to>
                                    </p:set>
                                  </p:childTnLst>
                                </p:cTn>
                              </p:par>
                            </p:childTnLst>
                          </p:cTn>
                        </p:par>
                        <p:par>
                          <p:cTn id="45" fill="hold">
                            <p:stCondLst>
                              <p:cond delay="150"/>
                            </p:stCondLst>
                            <p:childTnLst>
                              <p:par>
                                <p:cTn id="46" presetID="1" presetClass="entr" presetSubtype="0" fill="hold" nodeType="afterEffect">
                                  <p:stCondLst>
                                    <p:cond delay="150"/>
                                  </p:stCondLst>
                                  <p:childTnLst>
                                    <p:set>
                                      <p:cBhvr>
                                        <p:cTn id="47" dur="1" fill="hold">
                                          <p:stCondLst>
                                            <p:cond delay="0"/>
                                          </p:stCondLst>
                                        </p:cTn>
                                        <p:tgtEl>
                                          <p:spTgt spid="199"/>
                                        </p:tgtEl>
                                        <p:attrNameLst>
                                          <p:attrName>style.visibility</p:attrName>
                                        </p:attrNameLst>
                                      </p:cBhvr>
                                      <p:to>
                                        <p:strVal val="visible"/>
                                      </p:to>
                                    </p:set>
                                  </p:childTnLst>
                                </p:cTn>
                              </p:par>
                            </p:childTnLst>
                          </p:cTn>
                        </p:par>
                        <p:par>
                          <p:cTn id="48" fill="hold">
                            <p:stCondLst>
                              <p:cond delay="300"/>
                            </p:stCondLst>
                            <p:childTnLst>
                              <p:par>
                                <p:cTn id="49" presetID="1" presetClass="entr" presetSubtype="0" fill="hold" nodeType="afterEffect">
                                  <p:stCondLst>
                                    <p:cond delay="150"/>
                                  </p:stCondLst>
                                  <p:childTnLst>
                                    <p:set>
                                      <p:cBhvr>
                                        <p:cTn id="50" dur="1" fill="hold">
                                          <p:stCondLst>
                                            <p:cond delay="0"/>
                                          </p:stCondLst>
                                        </p:cTn>
                                        <p:tgtEl>
                                          <p:spTgt spid="203"/>
                                        </p:tgtEl>
                                        <p:attrNameLst>
                                          <p:attrName>style.visibility</p:attrName>
                                        </p:attrNameLst>
                                      </p:cBhvr>
                                      <p:to>
                                        <p:strVal val="visible"/>
                                      </p:to>
                                    </p:set>
                                  </p:childTnLst>
                                </p:cTn>
                              </p:par>
                            </p:childTnLst>
                          </p:cTn>
                        </p:par>
                        <p:par>
                          <p:cTn id="51" fill="hold">
                            <p:stCondLst>
                              <p:cond delay="450"/>
                            </p:stCondLst>
                            <p:childTnLst>
                              <p:par>
                                <p:cTn id="52" presetID="1" presetClass="entr" presetSubtype="0" fill="hold" nodeType="afterEffect">
                                  <p:stCondLst>
                                    <p:cond delay="150"/>
                                  </p:stCondLst>
                                  <p:childTnLst>
                                    <p:set>
                                      <p:cBhvr>
                                        <p:cTn id="53" dur="1" fill="hold">
                                          <p:stCondLst>
                                            <p:cond delay="0"/>
                                          </p:stCondLst>
                                        </p:cTn>
                                        <p:tgtEl>
                                          <p:spTgt spid="207"/>
                                        </p:tgtEl>
                                        <p:attrNameLst>
                                          <p:attrName>style.visibility</p:attrName>
                                        </p:attrNameLst>
                                      </p:cBhvr>
                                      <p:to>
                                        <p:strVal val="visible"/>
                                      </p:to>
                                    </p:set>
                                  </p:childTnLst>
                                </p:cTn>
                              </p:par>
                            </p:childTnLst>
                          </p:cTn>
                        </p:par>
                        <p:par>
                          <p:cTn id="54" fill="hold">
                            <p:stCondLst>
                              <p:cond delay="600"/>
                            </p:stCondLst>
                            <p:childTnLst>
                              <p:par>
                                <p:cTn id="55" presetID="1" presetClass="entr" presetSubtype="0" fill="hold" nodeType="afterEffect">
                                  <p:stCondLst>
                                    <p:cond delay="150"/>
                                  </p:stCondLst>
                                  <p:childTnLst>
                                    <p:set>
                                      <p:cBhvr>
                                        <p:cTn id="56" dur="1" fill="hold">
                                          <p:stCondLst>
                                            <p:cond delay="0"/>
                                          </p:stCondLst>
                                        </p:cTn>
                                        <p:tgtEl>
                                          <p:spTgt spid="211"/>
                                        </p:tgtEl>
                                        <p:attrNameLst>
                                          <p:attrName>style.visibility</p:attrName>
                                        </p:attrNameLst>
                                      </p:cBhvr>
                                      <p:to>
                                        <p:strVal val="visible"/>
                                      </p:to>
                                    </p:set>
                                  </p:childTnLst>
                                </p:cTn>
                              </p:par>
                            </p:childTnLst>
                          </p:cTn>
                        </p:par>
                        <p:par>
                          <p:cTn id="57" fill="hold">
                            <p:stCondLst>
                              <p:cond delay="750"/>
                            </p:stCondLst>
                            <p:childTnLst>
                              <p:par>
                                <p:cTn id="58" presetID="1" presetClass="entr" presetSubtype="0" fill="hold" nodeType="afterEffect">
                                  <p:stCondLst>
                                    <p:cond delay="150"/>
                                  </p:stCondLst>
                                  <p:childTnLst>
                                    <p:set>
                                      <p:cBhvr>
                                        <p:cTn id="59" dur="1" fill="hold">
                                          <p:stCondLst>
                                            <p:cond delay="0"/>
                                          </p:stCondLst>
                                        </p:cTn>
                                        <p:tgtEl>
                                          <p:spTgt spid="215"/>
                                        </p:tgtEl>
                                        <p:attrNameLst>
                                          <p:attrName>style.visibility</p:attrName>
                                        </p:attrNameLst>
                                      </p:cBhvr>
                                      <p:to>
                                        <p:strVal val="visible"/>
                                      </p:to>
                                    </p:set>
                                  </p:childTnLst>
                                </p:cTn>
                              </p:par>
                            </p:childTnLst>
                          </p:cTn>
                        </p:par>
                        <p:par>
                          <p:cTn id="60" fill="hold">
                            <p:stCondLst>
                              <p:cond delay="900"/>
                            </p:stCondLst>
                            <p:childTnLst>
                              <p:par>
                                <p:cTn id="61" presetID="1" presetClass="entr" presetSubtype="0" fill="hold" nodeType="afterEffect">
                                  <p:stCondLst>
                                    <p:cond delay="150"/>
                                  </p:stCondLst>
                                  <p:childTnLst>
                                    <p:set>
                                      <p:cBhvr>
                                        <p:cTn id="62" dur="1" fill="hold">
                                          <p:stCondLst>
                                            <p:cond delay="0"/>
                                          </p:stCondLst>
                                        </p:cTn>
                                        <p:tgtEl>
                                          <p:spTgt spid="21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88"/>
          <p:cNvSpPr txBox="1"/>
          <p:nvPr/>
        </p:nvSpPr>
        <p:spPr>
          <a:xfrm>
            <a:off x="7056152" y="2896490"/>
            <a:ext cx="1935448" cy="3447098"/>
          </a:xfrm>
          <a:prstGeom prst="rect">
            <a:avLst/>
          </a:prstGeom>
          <a:noFill/>
        </p:spPr>
        <p:txBody>
          <a:bodyPr wrap="square" rtlCol="0">
            <a:spAutoFit/>
          </a:bodyPr>
          <a:lstStyle/>
          <a:p>
            <a:r>
              <a:rPr lang="en-US" sz="2000" b="1" dirty="0">
                <a:solidFill>
                  <a:srgbClr val="0070C0"/>
                </a:solidFill>
              </a:rPr>
              <a:t>Applications:</a:t>
            </a:r>
          </a:p>
          <a:p>
            <a:pPr marL="285750" indent="-285750">
              <a:buFont typeface="Wingdings" panose="05000000000000000000" pitchFamily="2" charset="2"/>
              <a:buChar char="§"/>
            </a:pPr>
            <a:r>
              <a:rPr lang="en-US" dirty="0"/>
              <a:t>Barley mutants </a:t>
            </a:r>
            <a:r>
              <a:rPr lang="en-GB" dirty="0"/>
              <a:t>(Bull et al., 2017).</a:t>
            </a:r>
            <a:endParaRPr lang="en-US" dirty="0"/>
          </a:p>
          <a:p>
            <a:pPr marL="285750" indent="-285750">
              <a:buFont typeface="Wingdings" panose="05000000000000000000" pitchFamily="2" charset="2"/>
              <a:buChar char="§"/>
            </a:pPr>
            <a:r>
              <a:rPr lang="en-US" dirty="0"/>
              <a:t>Arabidopsis NMD mutants </a:t>
            </a:r>
            <a:r>
              <a:rPr lang="en-GB" dirty="0"/>
              <a:t>(Simpson, unpublished).</a:t>
            </a:r>
            <a:endParaRPr lang="en-US" dirty="0"/>
          </a:p>
          <a:p>
            <a:pPr marL="285750" indent="-285750">
              <a:buFont typeface="Wingdings" panose="05000000000000000000" pitchFamily="2" charset="2"/>
              <a:buChar char="§"/>
            </a:pPr>
            <a:r>
              <a:rPr lang="en-US" dirty="0"/>
              <a:t>Potato mutants (E.Domingo-Torres, unpublished)</a:t>
            </a:r>
            <a:endParaRPr lang="en-GB" dirty="0"/>
          </a:p>
        </p:txBody>
      </p:sp>
      <p:grpSp>
        <p:nvGrpSpPr>
          <p:cNvPr id="2" name="Group 1"/>
          <p:cNvGrpSpPr/>
          <p:nvPr/>
        </p:nvGrpSpPr>
        <p:grpSpPr>
          <a:xfrm>
            <a:off x="494449" y="2166318"/>
            <a:ext cx="6414260" cy="3243882"/>
            <a:chOff x="494449" y="3124200"/>
            <a:chExt cx="6414260" cy="3243882"/>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449" y="3124200"/>
              <a:ext cx="6414260" cy="2905328"/>
            </a:xfrm>
            <a:prstGeom prst="rect">
              <a:avLst/>
            </a:prstGeom>
          </p:spPr>
        </p:pic>
        <p:grpSp>
          <p:nvGrpSpPr>
            <p:cNvPr id="8" name="Group 7"/>
            <p:cNvGrpSpPr/>
            <p:nvPr/>
          </p:nvGrpSpPr>
          <p:grpSpPr>
            <a:xfrm>
              <a:off x="1359135" y="4524758"/>
              <a:ext cx="1718863" cy="496418"/>
              <a:chOff x="1389501" y="1955789"/>
              <a:chExt cx="1878608" cy="1664267"/>
            </a:xfrm>
          </p:grpSpPr>
          <p:cxnSp>
            <p:nvCxnSpPr>
              <p:cNvPr id="9" name="Straight Connector 8"/>
              <p:cNvCxnSpPr/>
              <p:nvPr/>
            </p:nvCxnSpPr>
            <p:spPr>
              <a:xfrm flipV="1">
                <a:off x="1389501" y="1963872"/>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268109" y="1955789"/>
                <a:ext cx="0" cy="165618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389501" y="1955789"/>
                <a:ext cx="1866807"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2" name="TextBox 81"/>
            <p:cNvSpPr txBox="1"/>
            <p:nvPr/>
          </p:nvSpPr>
          <p:spPr>
            <a:xfrm>
              <a:off x="1981200" y="6019800"/>
              <a:ext cx="574196" cy="338554"/>
            </a:xfrm>
            <a:prstGeom prst="rect">
              <a:avLst/>
            </a:prstGeom>
            <a:noFill/>
          </p:spPr>
          <p:txBody>
            <a:bodyPr wrap="none" rtlCol="0">
              <a:spAutoFit/>
            </a:bodyPr>
            <a:lstStyle/>
            <a:p>
              <a:r>
                <a:rPr lang="en-US" sz="1600" dirty="0"/>
                <a:t>20</a:t>
              </a:r>
              <a:r>
                <a:rPr lang="en-US" sz="1600" baseline="30000" dirty="0"/>
                <a:t>o</a:t>
              </a:r>
              <a:r>
                <a:rPr lang="en-US" sz="1600" dirty="0"/>
                <a:t>C</a:t>
              </a:r>
              <a:endParaRPr lang="en-GB" sz="1600" dirty="0"/>
            </a:p>
          </p:txBody>
        </p:sp>
        <p:sp>
          <p:nvSpPr>
            <p:cNvPr id="85" name="TextBox 84"/>
            <p:cNvSpPr txBox="1"/>
            <p:nvPr/>
          </p:nvSpPr>
          <p:spPr>
            <a:xfrm>
              <a:off x="3438819" y="6029528"/>
              <a:ext cx="980781" cy="338554"/>
            </a:xfrm>
            <a:prstGeom prst="rect">
              <a:avLst/>
            </a:prstGeom>
            <a:noFill/>
          </p:spPr>
          <p:txBody>
            <a:bodyPr wrap="none" rtlCol="0">
              <a:spAutoFit/>
            </a:bodyPr>
            <a:lstStyle/>
            <a:p>
              <a:r>
                <a:rPr lang="en-US" sz="1600" dirty="0"/>
                <a:t>4</a:t>
              </a:r>
              <a:r>
                <a:rPr lang="en-US" sz="1600" baseline="30000" dirty="0"/>
                <a:t>o</a:t>
              </a:r>
              <a:r>
                <a:rPr lang="en-US" sz="1600" dirty="0"/>
                <a:t>C Day 1</a:t>
              </a:r>
              <a:endParaRPr lang="en-GB" sz="1600" dirty="0"/>
            </a:p>
          </p:txBody>
        </p:sp>
        <p:sp>
          <p:nvSpPr>
            <p:cNvPr id="86" name="TextBox 85"/>
            <p:cNvSpPr txBox="1"/>
            <p:nvPr/>
          </p:nvSpPr>
          <p:spPr>
            <a:xfrm>
              <a:off x="5420019" y="6019800"/>
              <a:ext cx="980781" cy="338554"/>
            </a:xfrm>
            <a:prstGeom prst="rect">
              <a:avLst/>
            </a:prstGeom>
            <a:noFill/>
          </p:spPr>
          <p:txBody>
            <a:bodyPr wrap="none" rtlCol="0">
              <a:spAutoFit/>
            </a:bodyPr>
            <a:lstStyle/>
            <a:p>
              <a:r>
                <a:rPr lang="en-US" sz="1600" dirty="0"/>
                <a:t>4</a:t>
              </a:r>
              <a:r>
                <a:rPr lang="en-US" sz="1600" baseline="30000" dirty="0"/>
                <a:t>o</a:t>
              </a:r>
              <a:r>
                <a:rPr lang="en-US" sz="1600" dirty="0"/>
                <a:t>C Day 4</a:t>
              </a:r>
              <a:endParaRPr lang="en-GB" sz="1600" dirty="0"/>
            </a:p>
          </p:txBody>
        </p:sp>
        <p:sp>
          <p:nvSpPr>
            <p:cNvPr id="4" name="TextBox 3"/>
            <p:cNvSpPr txBox="1"/>
            <p:nvPr/>
          </p:nvSpPr>
          <p:spPr>
            <a:xfrm>
              <a:off x="1600201" y="4191000"/>
              <a:ext cx="1295399" cy="646331"/>
            </a:xfrm>
            <a:prstGeom prst="rect">
              <a:avLst/>
            </a:prstGeom>
            <a:noFill/>
          </p:spPr>
          <p:txBody>
            <a:bodyPr wrap="square" rtlCol="0">
              <a:spAutoFit/>
            </a:bodyPr>
            <a:lstStyle/>
            <a:p>
              <a:r>
                <a:rPr lang="en-GB" dirty="0">
                  <a:solidFill>
                    <a:srgbClr val="FF0000"/>
                  </a:solidFill>
                </a:rPr>
                <a:t>FDR assessment</a:t>
              </a:r>
            </a:p>
          </p:txBody>
        </p:sp>
      </p:grpSp>
      <p:sp>
        <p:nvSpPr>
          <p:cNvPr id="5" name="TextBox 4"/>
          <p:cNvSpPr txBox="1"/>
          <p:nvPr/>
        </p:nvSpPr>
        <p:spPr>
          <a:xfrm>
            <a:off x="838200" y="5562600"/>
            <a:ext cx="5653238" cy="369332"/>
          </a:xfrm>
          <a:prstGeom prst="rect">
            <a:avLst/>
          </a:prstGeom>
          <a:noFill/>
        </p:spPr>
        <p:txBody>
          <a:bodyPr wrap="square" rtlCol="0">
            <a:spAutoFit/>
          </a:bodyPr>
          <a:lstStyle/>
          <a:p>
            <a:r>
              <a:rPr lang="en-GB" dirty="0"/>
              <a:t>Zero DE genes or DAS genes detected between T1 and T9</a:t>
            </a:r>
          </a:p>
        </p:txBody>
      </p:sp>
      <p:sp>
        <p:nvSpPr>
          <p:cNvPr id="15" name="Title 1"/>
          <p:cNvSpPr txBox="1">
            <a:spLocks/>
          </p:cNvSpPr>
          <p:nvPr/>
        </p:nvSpPr>
        <p:spPr>
          <a:xfrm>
            <a:off x="228600" y="304800"/>
            <a:ext cx="8610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dirty="0">
                <a:solidFill>
                  <a:schemeClr val="tx2"/>
                </a:solidFill>
              </a:rPr>
              <a:t>DE/DAS analysis pipeline – good control of false discoveries</a:t>
            </a:r>
          </a:p>
        </p:txBody>
      </p:sp>
    </p:spTree>
    <p:extLst>
      <p:ext uri="{BB962C8B-B14F-4D97-AF65-F5344CB8AC3E}">
        <p14:creationId xmlns:p14="http://schemas.microsoft.com/office/powerpoint/2010/main" val="1138628816"/>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0600" y="1219200"/>
            <a:ext cx="7467600" cy="4093428"/>
          </a:xfrm>
          <a:prstGeom prst="rect">
            <a:avLst/>
          </a:prstGeom>
          <a:noFill/>
        </p:spPr>
        <p:txBody>
          <a:bodyPr wrap="square" rtlCol="0">
            <a:spAutoFit/>
          </a:bodyPr>
          <a:lstStyle/>
          <a:p>
            <a:pPr marL="285750" indent="-285750">
              <a:buFont typeface="Arial" panose="020B0604020202020204" pitchFamily="34" charset="0"/>
              <a:buChar char="•"/>
            </a:pPr>
            <a:r>
              <a:rPr lang="en-GB" sz="2400" dirty="0"/>
              <a:t>RNA-</a:t>
            </a:r>
            <a:r>
              <a:rPr lang="en-GB" sz="2400" dirty="0" err="1"/>
              <a:t>seq</a:t>
            </a:r>
            <a:r>
              <a:rPr lang="en-GB" sz="2400" dirty="0"/>
              <a:t> invented shortly after Next Generation Sequencing (NGS) 	~ 13 years ago in 2005.</a:t>
            </a:r>
          </a:p>
          <a:p>
            <a:endParaRPr lang="en-GB" sz="2400" i="1" dirty="0"/>
          </a:p>
          <a:p>
            <a:pPr marL="285750" indent="-285750">
              <a:buFont typeface="Arial" panose="020B0604020202020204" pitchFamily="34" charset="0"/>
              <a:buChar char="•"/>
            </a:pPr>
            <a:r>
              <a:rPr lang="en-GB" sz="2400" i="1" dirty="0"/>
              <a:t>More complete transcriptome</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r>
              <a:rPr lang="en-GB" sz="2400" i="1" dirty="0"/>
              <a:t>transcript level quantification, with improve gene level quantification</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r>
              <a:rPr lang="en-GB" sz="2400" i="1" dirty="0"/>
              <a:t>Allows study of another layer of regulation: Alternative splicing</a:t>
            </a:r>
            <a:endParaRPr lang="en-GB" sz="2400" i="1" dirty="0">
              <a:solidFill>
                <a:srgbClr val="C00000"/>
              </a:solidFill>
            </a:endParaRPr>
          </a:p>
          <a:p>
            <a:endParaRPr lang="en-GB" sz="2000" i="1" dirty="0">
              <a:solidFill>
                <a:srgbClr val="C00000"/>
              </a:solidFill>
            </a:endParaRPr>
          </a:p>
        </p:txBody>
      </p:sp>
      <p:sp>
        <p:nvSpPr>
          <p:cNvPr id="7" name="Title 1"/>
          <p:cNvSpPr txBox="1">
            <a:spLocks/>
          </p:cNvSpPr>
          <p:nvPr/>
        </p:nvSpPr>
        <p:spPr>
          <a:xfrm>
            <a:off x="1368618" y="203076"/>
            <a:ext cx="61722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dirty="0">
                <a:solidFill>
                  <a:schemeClr val="tx2"/>
                </a:solidFill>
              </a:rPr>
              <a:t>Promises of RNA-</a:t>
            </a:r>
            <a:r>
              <a:rPr lang="en-GB" sz="3600" dirty="0" err="1">
                <a:solidFill>
                  <a:schemeClr val="tx2"/>
                </a:solidFill>
              </a:rPr>
              <a:t>seq</a:t>
            </a:r>
            <a:r>
              <a:rPr lang="en-GB" sz="3600" dirty="0">
                <a:solidFill>
                  <a:schemeClr val="tx2"/>
                </a:solidFill>
              </a:rPr>
              <a:t> data </a:t>
            </a:r>
          </a:p>
        </p:txBody>
      </p:sp>
    </p:spTree>
    <p:extLst>
      <p:ext uri="{BB962C8B-B14F-4D97-AF65-F5344CB8AC3E}">
        <p14:creationId xmlns:p14="http://schemas.microsoft.com/office/powerpoint/2010/main" val="2375670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239000" y="4609978"/>
            <a:ext cx="1664511" cy="2008270"/>
          </a:xfrm>
          <a:prstGeom prst="rect">
            <a:avLst/>
          </a:prstGeom>
        </p:spPr>
        <p:txBody>
          <a:bodyPr wrap="square" lIns="68607" tIns="34304" rIns="68607" bIns="34304">
            <a:spAutoFit/>
          </a:bodyPr>
          <a:lstStyle/>
          <a:p>
            <a:r>
              <a:rPr lang="en-GB" sz="1400" b="1" u="sng" dirty="0">
                <a:solidFill>
                  <a:prstClr val="black"/>
                </a:solidFill>
              </a:rPr>
              <a:t>9198 DE genes</a:t>
            </a:r>
          </a:p>
          <a:p>
            <a:r>
              <a:rPr lang="en-GB" sz="1400" b="1" dirty="0">
                <a:solidFill>
                  <a:prstClr val="black"/>
                </a:solidFill>
              </a:rPr>
              <a:t>RNA-seq </a:t>
            </a:r>
          </a:p>
          <a:p>
            <a:r>
              <a:rPr lang="en-GB" sz="1400" dirty="0" err="1">
                <a:solidFill>
                  <a:prstClr val="black"/>
                </a:solidFill>
              </a:rPr>
              <a:t>Gehan</a:t>
            </a:r>
            <a:r>
              <a:rPr lang="en-GB" sz="1400" dirty="0">
                <a:solidFill>
                  <a:prstClr val="black"/>
                </a:solidFill>
              </a:rPr>
              <a:t> et al., 2015</a:t>
            </a:r>
          </a:p>
          <a:p>
            <a:r>
              <a:rPr lang="en-GB" sz="1400" dirty="0" err="1">
                <a:solidFill>
                  <a:prstClr val="black"/>
                </a:solidFill>
              </a:rPr>
              <a:t>Jia</a:t>
            </a:r>
            <a:r>
              <a:rPr lang="en-GB" sz="1400" dirty="0">
                <a:solidFill>
                  <a:prstClr val="black"/>
                </a:solidFill>
              </a:rPr>
              <a:t> et al., 2016</a:t>
            </a:r>
          </a:p>
          <a:p>
            <a:r>
              <a:rPr lang="en-GB" sz="1400" dirty="0">
                <a:solidFill>
                  <a:prstClr val="black"/>
                </a:solidFill>
              </a:rPr>
              <a:t>Zhao et al, 2016</a:t>
            </a:r>
          </a:p>
          <a:p>
            <a:r>
              <a:rPr lang="en-GB" sz="1400" b="1" dirty="0">
                <a:solidFill>
                  <a:prstClr val="black"/>
                </a:solidFill>
              </a:rPr>
              <a:t>Microarray</a:t>
            </a:r>
          </a:p>
          <a:p>
            <a:r>
              <a:rPr lang="en-GB" sz="1400" dirty="0">
                <a:solidFill>
                  <a:prstClr val="black"/>
                </a:solidFill>
              </a:rPr>
              <a:t>Vogel et al., 2005</a:t>
            </a:r>
          </a:p>
          <a:p>
            <a:r>
              <a:rPr lang="en-GB" sz="1400" dirty="0" err="1">
                <a:solidFill>
                  <a:prstClr val="black"/>
                </a:solidFill>
              </a:rPr>
              <a:t>Carvallo</a:t>
            </a:r>
            <a:r>
              <a:rPr lang="en-GB" sz="1400" dirty="0">
                <a:solidFill>
                  <a:prstClr val="black"/>
                </a:solidFill>
              </a:rPr>
              <a:t> et al., 2011</a:t>
            </a:r>
          </a:p>
          <a:p>
            <a:r>
              <a:rPr lang="en-GB" sz="1400" dirty="0" err="1">
                <a:solidFill>
                  <a:prstClr val="black"/>
                </a:solidFill>
              </a:rPr>
              <a:t>Leviatan</a:t>
            </a:r>
            <a:r>
              <a:rPr lang="en-GB" sz="1400" dirty="0">
                <a:solidFill>
                  <a:prstClr val="black"/>
                </a:solidFill>
              </a:rPr>
              <a:t> et al., 2013</a:t>
            </a:r>
          </a:p>
        </p:txBody>
      </p:sp>
      <p:grpSp>
        <p:nvGrpSpPr>
          <p:cNvPr id="13" name="Group 12"/>
          <p:cNvGrpSpPr/>
          <p:nvPr/>
        </p:nvGrpSpPr>
        <p:grpSpPr>
          <a:xfrm>
            <a:off x="625037" y="1828800"/>
            <a:ext cx="8400518" cy="3373525"/>
            <a:chOff x="1451607" y="2549577"/>
            <a:chExt cx="6036444" cy="2424148"/>
          </a:xfrm>
        </p:grpSpPr>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0897" y="2549577"/>
              <a:ext cx="3645173" cy="2424148"/>
            </a:xfrm>
            <a:prstGeom prst="rect">
              <a:avLst/>
            </a:prstGeom>
          </p:spPr>
        </p:pic>
        <p:cxnSp>
          <p:nvCxnSpPr>
            <p:cNvPr id="15" name="Straight Connector 14"/>
            <p:cNvCxnSpPr/>
            <p:nvPr/>
          </p:nvCxnSpPr>
          <p:spPr>
            <a:xfrm flipH="1">
              <a:off x="2240021" y="3252304"/>
              <a:ext cx="733656" cy="385449"/>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451607" y="3637753"/>
              <a:ext cx="1467314" cy="646920"/>
            </a:xfrm>
            <a:prstGeom prst="rect">
              <a:avLst/>
            </a:prstGeom>
            <a:noFill/>
          </p:spPr>
          <p:txBody>
            <a:bodyPr wrap="square" lIns="68607" tIns="34304" rIns="68607" bIns="34304" rtlCol="0">
              <a:spAutoFit/>
            </a:bodyPr>
            <a:lstStyle/>
            <a:p>
              <a:r>
                <a:rPr lang="en-GB" dirty="0">
                  <a:solidFill>
                    <a:prstClr val="black"/>
                  </a:solidFill>
                </a:rPr>
                <a:t>Novel cold response </a:t>
              </a:r>
            </a:p>
            <a:p>
              <a:r>
                <a:rPr lang="en-GB" dirty="0">
                  <a:solidFill>
                    <a:prstClr val="black"/>
                  </a:solidFill>
                </a:rPr>
                <a:t>genes (23.4% of  DE genes)</a:t>
              </a:r>
            </a:p>
          </p:txBody>
        </p:sp>
        <p:cxnSp>
          <p:nvCxnSpPr>
            <p:cNvPr id="17" name="Straight Connector 16"/>
            <p:cNvCxnSpPr/>
            <p:nvPr/>
          </p:nvCxnSpPr>
          <p:spPr>
            <a:xfrm>
              <a:off x="5244475" y="3144192"/>
              <a:ext cx="516657" cy="108112"/>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273420" y="3257619"/>
              <a:ext cx="2214631" cy="447874"/>
            </a:xfrm>
            <a:prstGeom prst="rect">
              <a:avLst/>
            </a:prstGeom>
            <a:noFill/>
          </p:spPr>
          <p:txBody>
            <a:bodyPr wrap="square" lIns="68607" tIns="34304" rIns="68607" bIns="34304" rtlCol="0">
              <a:spAutoFit/>
            </a:bodyPr>
            <a:lstStyle/>
            <a:p>
              <a:r>
                <a:rPr lang="en-GB" dirty="0">
                  <a:solidFill>
                    <a:prstClr val="black"/>
                  </a:solidFill>
                </a:rPr>
                <a:t>Novel cold response </a:t>
              </a:r>
            </a:p>
            <a:p>
              <a:r>
                <a:rPr lang="en-GB" dirty="0">
                  <a:solidFill>
                    <a:prstClr val="black"/>
                  </a:solidFill>
                </a:rPr>
                <a:t>genes (61.4% of DAS genes)</a:t>
              </a:r>
            </a:p>
          </p:txBody>
        </p:sp>
      </p:grpSp>
      <p:sp>
        <p:nvSpPr>
          <p:cNvPr id="19" name="TextBox 18"/>
          <p:cNvSpPr txBox="1"/>
          <p:nvPr/>
        </p:nvSpPr>
        <p:spPr>
          <a:xfrm>
            <a:off x="838200" y="1101231"/>
            <a:ext cx="7772400" cy="438610"/>
          </a:xfrm>
          <a:prstGeom prst="rect">
            <a:avLst/>
          </a:prstGeom>
          <a:noFill/>
        </p:spPr>
        <p:txBody>
          <a:bodyPr wrap="square" lIns="68607" tIns="34304" rIns="68607" bIns="34304" rtlCol="0">
            <a:spAutoFit/>
          </a:bodyPr>
          <a:lstStyle/>
          <a:p>
            <a:r>
              <a:rPr lang="en-GB" sz="2400" dirty="0">
                <a:solidFill>
                  <a:srgbClr val="0070C0"/>
                </a:solidFill>
              </a:rPr>
              <a:t>3,039 novel cold-response genes – 1,331(42%) are DAS only</a:t>
            </a:r>
          </a:p>
        </p:txBody>
      </p:sp>
      <p:sp>
        <p:nvSpPr>
          <p:cNvPr id="11" name="TextBox 10"/>
          <p:cNvSpPr txBox="1"/>
          <p:nvPr/>
        </p:nvSpPr>
        <p:spPr>
          <a:xfrm>
            <a:off x="1195548" y="193432"/>
            <a:ext cx="6587573" cy="646331"/>
          </a:xfrm>
          <a:prstGeom prst="rect">
            <a:avLst/>
          </a:prstGeom>
          <a:noFill/>
        </p:spPr>
        <p:txBody>
          <a:bodyPr wrap="none" rtlCol="0">
            <a:spAutoFit/>
          </a:bodyPr>
          <a:lstStyle/>
          <a:p>
            <a:r>
              <a:rPr lang="en-GB" sz="3600" dirty="0">
                <a:solidFill>
                  <a:schemeClr val="tx2"/>
                </a:solidFill>
              </a:rPr>
              <a:t>Novel cold-response genes and AS</a:t>
            </a:r>
          </a:p>
        </p:txBody>
      </p:sp>
    </p:spTree>
    <p:extLst>
      <p:ext uri="{BB962C8B-B14F-4D97-AF65-F5344CB8AC3E}">
        <p14:creationId xmlns:p14="http://schemas.microsoft.com/office/powerpoint/2010/main" val="3443237949"/>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WG42010\Box Sync\PhD thesis\Latex version\Chapter4\figures_png\DE_DAS_genes_wav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2126" y="2811622"/>
            <a:ext cx="5234474" cy="320817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893650" y="1593228"/>
            <a:ext cx="2286000" cy="3809194"/>
            <a:chOff x="1122165" y="-75394"/>
            <a:chExt cx="3048000" cy="3809194"/>
          </a:xfrm>
        </p:grpSpPr>
        <p:sp>
          <p:nvSpPr>
            <p:cNvPr id="4" name="Rounded Rectangle 3"/>
            <p:cNvSpPr/>
            <p:nvPr/>
          </p:nvSpPr>
          <p:spPr>
            <a:xfrm>
              <a:off x="1600200" y="1600200"/>
              <a:ext cx="533400" cy="2133600"/>
            </a:xfrm>
            <a:prstGeom prst="roundRect">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prstClr val="white"/>
                </a:solidFill>
              </a:endParaRPr>
            </a:p>
          </p:txBody>
        </p:sp>
        <p:cxnSp>
          <p:nvCxnSpPr>
            <p:cNvPr id="5" name="Straight Arrow Connector 4"/>
            <p:cNvCxnSpPr>
              <a:stCxn id="4" idx="0"/>
            </p:cNvCxnSpPr>
            <p:nvPr/>
          </p:nvCxnSpPr>
          <p:spPr>
            <a:xfrm flipV="1">
              <a:off x="1866900" y="1303178"/>
              <a:ext cx="266700" cy="29702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122165" y="-75394"/>
              <a:ext cx="3048000" cy="1477328"/>
            </a:xfrm>
            <a:prstGeom prst="rect">
              <a:avLst/>
            </a:prstGeom>
            <a:noFill/>
          </p:spPr>
          <p:txBody>
            <a:bodyPr wrap="square" rtlCol="0">
              <a:spAutoFit/>
            </a:bodyPr>
            <a:lstStyle/>
            <a:p>
              <a:r>
                <a:rPr lang="en-US" dirty="0">
                  <a:solidFill>
                    <a:srgbClr val="FF0000"/>
                  </a:solidFill>
                </a:rPr>
                <a:t>0-9h (T10-T12): </a:t>
              </a:r>
            </a:p>
            <a:p>
              <a:pPr marL="285750" indent="-285750">
                <a:buFont typeface="Wingdings" panose="05000000000000000000" pitchFamily="2" charset="2"/>
                <a:buChar char="Ø"/>
              </a:pPr>
              <a:r>
                <a:rPr lang="en-US" dirty="0">
                  <a:solidFill>
                    <a:srgbClr val="FF0000"/>
                  </a:solidFill>
                </a:rPr>
                <a:t>47.6% (3,473) of DE genes</a:t>
              </a:r>
            </a:p>
            <a:p>
              <a:pPr marL="285750" indent="-285750">
                <a:buFont typeface="Wingdings" panose="05000000000000000000" pitchFamily="2" charset="2"/>
                <a:buChar char="Ø"/>
              </a:pPr>
              <a:r>
                <a:rPr lang="en-US" dirty="0">
                  <a:solidFill>
                    <a:srgbClr val="FF0000"/>
                  </a:solidFill>
                </a:rPr>
                <a:t>300  TFs </a:t>
              </a:r>
            </a:p>
            <a:p>
              <a:pPr marL="285750" indent="-285750">
                <a:buFont typeface="Wingdings" panose="05000000000000000000" pitchFamily="2" charset="2"/>
                <a:buChar char="Ø"/>
              </a:pPr>
              <a:r>
                <a:rPr lang="en-US" dirty="0">
                  <a:solidFill>
                    <a:srgbClr val="FF0000"/>
                  </a:solidFill>
                </a:rPr>
                <a:t>125  SFs </a:t>
              </a:r>
              <a:endParaRPr lang="en-GB" dirty="0">
                <a:solidFill>
                  <a:srgbClr val="FF0000"/>
                </a:solidFill>
              </a:endParaRPr>
            </a:p>
          </p:txBody>
        </p:sp>
      </p:grpSp>
      <p:grpSp>
        <p:nvGrpSpPr>
          <p:cNvPr id="7" name="Group 6"/>
          <p:cNvGrpSpPr/>
          <p:nvPr/>
        </p:nvGrpSpPr>
        <p:grpSpPr>
          <a:xfrm>
            <a:off x="4686300" y="1676400"/>
            <a:ext cx="3045514" cy="3726022"/>
            <a:chOff x="4845698" y="7778"/>
            <a:chExt cx="4060684" cy="3726022"/>
          </a:xfrm>
        </p:grpSpPr>
        <p:sp>
          <p:nvSpPr>
            <p:cNvPr id="8" name="Rounded Rectangle 7"/>
            <p:cNvSpPr/>
            <p:nvPr/>
          </p:nvSpPr>
          <p:spPr>
            <a:xfrm>
              <a:off x="5105400" y="1600200"/>
              <a:ext cx="533400" cy="2133600"/>
            </a:xfrm>
            <a:prstGeom prst="roundRect">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prstClr val="white"/>
                </a:solidFill>
              </a:endParaRPr>
            </a:p>
          </p:txBody>
        </p:sp>
        <p:cxnSp>
          <p:nvCxnSpPr>
            <p:cNvPr id="9" name="Straight Arrow Connector 8"/>
            <p:cNvCxnSpPr/>
            <p:nvPr/>
          </p:nvCxnSpPr>
          <p:spPr>
            <a:xfrm flipV="1">
              <a:off x="5289550" y="1219200"/>
              <a:ext cx="26670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845698" y="7778"/>
              <a:ext cx="4060684" cy="1200329"/>
            </a:xfrm>
            <a:prstGeom prst="rect">
              <a:avLst/>
            </a:prstGeom>
            <a:noFill/>
          </p:spPr>
          <p:txBody>
            <a:bodyPr wrap="none" rtlCol="0">
              <a:spAutoFit/>
            </a:bodyPr>
            <a:lstStyle/>
            <a:p>
              <a:r>
                <a:rPr lang="en-US" dirty="0">
                  <a:solidFill>
                    <a:srgbClr val="FF0000"/>
                  </a:solidFill>
                </a:rPr>
                <a:t>0-9h (T10-T12): </a:t>
              </a:r>
            </a:p>
            <a:p>
              <a:pPr marL="285750" indent="-285750">
                <a:buFont typeface="Wingdings" panose="05000000000000000000" pitchFamily="2" charset="2"/>
                <a:buChar char="Ø"/>
              </a:pPr>
              <a:r>
                <a:rPr lang="en-US" dirty="0">
                  <a:solidFill>
                    <a:srgbClr val="FF0000"/>
                  </a:solidFill>
                </a:rPr>
                <a:t>62.2% (1,520) of DAS genes</a:t>
              </a:r>
            </a:p>
            <a:p>
              <a:pPr marL="285750" indent="-285750">
                <a:buFont typeface="Wingdings" panose="05000000000000000000" pitchFamily="2" charset="2"/>
                <a:buChar char="Ø"/>
              </a:pPr>
              <a:r>
                <a:rPr lang="en-US" dirty="0">
                  <a:solidFill>
                    <a:srgbClr val="FF0000"/>
                  </a:solidFill>
                </a:rPr>
                <a:t>178  TFs </a:t>
              </a:r>
            </a:p>
            <a:p>
              <a:pPr marL="285750" indent="-285750">
                <a:buFont typeface="Wingdings" panose="05000000000000000000" pitchFamily="2" charset="2"/>
                <a:buChar char="Ø"/>
              </a:pPr>
              <a:r>
                <a:rPr lang="en-US" dirty="0">
                  <a:solidFill>
                    <a:srgbClr val="FF0000"/>
                  </a:solidFill>
                </a:rPr>
                <a:t>130  SFs </a:t>
              </a:r>
              <a:endParaRPr lang="en-GB" dirty="0">
                <a:solidFill>
                  <a:srgbClr val="FF0000"/>
                </a:solidFill>
              </a:endParaRPr>
            </a:p>
          </p:txBody>
        </p:sp>
      </p:grpSp>
      <p:sp>
        <p:nvSpPr>
          <p:cNvPr id="11" name="Rectangle 10"/>
          <p:cNvSpPr/>
          <p:nvPr/>
        </p:nvSpPr>
        <p:spPr>
          <a:xfrm>
            <a:off x="1295400" y="975850"/>
            <a:ext cx="6781800" cy="400110"/>
          </a:xfrm>
          <a:prstGeom prst="rect">
            <a:avLst/>
          </a:prstGeom>
        </p:spPr>
        <p:txBody>
          <a:bodyPr wrap="square">
            <a:spAutoFit/>
          </a:bodyPr>
          <a:lstStyle/>
          <a:p>
            <a:pPr algn="ctr"/>
            <a:r>
              <a:rPr lang="en-GB" sz="2000" dirty="0">
                <a:solidFill>
                  <a:prstClr val="black"/>
                </a:solidFill>
              </a:rPr>
              <a:t>Time-points when DE and DAS first detected (non-cumulative)</a:t>
            </a:r>
          </a:p>
        </p:txBody>
      </p:sp>
      <p:sp>
        <p:nvSpPr>
          <p:cNvPr id="12" name="TextBox 11"/>
          <p:cNvSpPr txBox="1"/>
          <p:nvPr/>
        </p:nvSpPr>
        <p:spPr>
          <a:xfrm>
            <a:off x="609600" y="228600"/>
            <a:ext cx="8336898" cy="646331"/>
          </a:xfrm>
          <a:prstGeom prst="rect">
            <a:avLst/>
          </a:prstGeom>
          <a:noFill/>
        </p:spPr>
        <p:txBody>
          <a:bodyPr wrap="none" rtlCol="0">
            <a:spAutoFit/>
          </a:bodyPr>
          <a:lstStyle/>
          <a:p>
            <a:r>
              <a:rPr lang="en-GB" sz="3600" dirty="0">
                <a:solidFill>
                  <a:schemeClr val="tx2"/>
                </a:solidFill>
              </a:rPr>
              <a:t>Dynamics of AS changes in response to cold</a:t>
            </a:r>
          </a:p>
        </p:txBody>
      </p:sp>
      <p:sp>
        <p:nvSpPr>
          <p:cNvPr id="14" name="TextBox 13"/>
          <p:cNvSpPr txBox="1"/>
          <p:nvPr/>
        </p:nvSpPr>
        <p:spPr>
          <a:xfrm>
            <a:off x="2045686" y="6019800"/>
            <a:ext cx="4847353" cy="523220"/>
          </a:xfrm>
          <a:prstGeom prst="rect">
            <a:avLst/>
          </a:prstGeom>
          <a:noFill/>
        </p:spPr>
        <p:txBody>
          <a:bodyPr wrap="none" rtlCol="0">
            <a:spAutoFit/>
          </a:bodyPr>
          <a:lstStyle/>
          <a:p>
            <a:r>
              <a:rPr lang="en-GB" sz="2800" dirty="0"/>
              <a:t>New insights in regulation by AS</a:t>
            </a:r>
          </a:p>
        </p:txBody>
      </p:sp>
    </p:spTree>
    <p:extLst>
      <p:ext uri="{BB962C8B-B14F-4D97-AF65-F5344CB8AC3E}">
        <p14:creationId xmlns:p14="http://schemas.microsoft.com/office/powerpoint/2010/main" val="125742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9622" y="2664272"/>
            <a:ext cx="7540554" cy="300776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nvPr>
        </p:nvSpPr>
        <p:spPr>
          <a:xfrm>
            <a:off x="1028700" y="127430"/>
            <a:ext cx="7086600" cy="1371600"/>
          </a:xfrm>
        </p:spPr>
        <p:txBody>
          <a:bodyPr>
            <a:noAutofit/>
          </a:bodyPr>
          <a:lstStyle/>
          <a:p>
            <a:pPr algn="ctr"/>
            <a:r>
              <a:rPr lang="en-US" sz="3600" dirty="0">
                <a:solidFill>
                  <a:schemeClr val="tx2"/>
                </a:solidFill>
              </a:rPr>
              <a:t>TSIS: An R package of time-series isoform switch analysis</a:t>
            </a:r>
            <a:endParaRPr lang="en-GB" sz="3600" dirty="0">
              <a:solidFill>
                <a:schemeClr val="tx2"/>
              </a:solidFill>
            </a:endParaRPr>
          </a:p>
        </p:txBody>
      </p:sp>
      <p:sp>
        <p:nvSpPr>
          <p:cNvPr id="18" name="Oval 17"/>
          <p:cNvSpPr/>
          <p:nvPr/>
        </p:nvSpPr>
        <p:spPr>
          <a:xfrm>
            <a:off x="5562211" y="4578504"/>
            <a:ext cx="312258" cy="298764"/>
          </a:xfrm>
          <a:prstGeom prst="ellipse">
            <a:avLst/>
          </a:prstGeom>
          <a:noFill/>
          <a:ln w="1905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algn="ctr">
              <a:defRPr/>
            </a:pPr>
            <a:endParaRPr lang="en-GB" kern="0" dirty="0">
              <a:solidFill>
                <a:srgbClr val="EEECE1"/>
              </a:solidFill>
              <a:latin typeface="Georgia"/>
            </a:endParaRPr>
          </a:p>
        </p:txBody>
      </p:sp>
      <p:sp>
        <p:nvSpPr>
          <p:cNvPr id="19" name="Oval 18"/>
          <p:cNvSpPr/>
          <p:nvPr/>
        </p:nvSpPr>
        <p:spPr>
          <a:xfrm>
            <a:off x="4842225" y="4486873"/>
            <a:ext cx="312258" cy="298764"/>
          </a:xfrm>
          <a:prstGeom prst="ellipse">
            <a:avLst/>
          </a:prstGeom>
          <a:noFill/>
          <a:ln w="1905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algn="ctr">
              <a:defRPr/>
            </a:pPr>
            <a:endParaRPr lang="en-GB" kern="0" dirty="0">
              <a:solidFill>
                <a:srgbClr val="EEECE1"/>
              </a:solidFill>
              <a:latin typeface="Georgia"/>
            </a:endParaRPr>
          </a:p>
        </p:txBody>
      </p:sp>
      <p:sp>
        <p:nvSpPr>
          <p:cNvPr id="20" name="Oval 19"/>
          <p:cNvSpPr/>
          <p:nvPr/>
        </p:nvSpPr>
        <p:spPr>
          <a:xfrm>
            <a:off x="3828802" y="4657252"/>
            <a:ext cx="312258" cy="298764"/>
          </a:xfrm>
          <a:prstGeom prst="ellipse">
            <a:avLst/>
          </a:prstGeom>
          <a:noFill/>
          <a:ln w="1905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algn="ctr">
              <a:defRPr/>
            </a:pPr>
            <a:endParaRPr lang="en-GB" kern="0" dirty="0">
              <a:solidFill>
                <a:srgbClr val="EEECE1"/>
              </a:solidFill>
              <a:latin typeface="Georgia"/>
            </a:endParaRPr>
          </a:p>
        </p:txBody>
      </p:sp>
      <p:sp>
        <p:nvSpPr>
          <p:cNvPr id="21" name="Oval 20"/>
          <p:cNvSpPr/>
          <p:nvPr/>
        </p:nvSpPr>
        <p:spPr>
          <a:xfrm>
            <a:off x="2963663" y="4349436"/>
            <a:ext cx="312258" cy="298764"/>
          </a:xfrm>
          <a:prstGeom prst="ellipse">
            <a:avLst/>
          </a:prstGeom>
          <a:noFill/>
          <a:ln w="1905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algn="ctr">
              <a:defRPr/>
            </a:pPr>
            <a:endParaRPr lang="en-GB" kern="0" dirty="0">
              <a:solidFill>
                <a:srgbClr val="EEECE1"/>
              </a:solidFill>
              <a:latin typeface="Georgia"/>
            </a:endParaRPr>
          </a:p>
        </p:txBody>
      </p:sp>
      <p:sp>
        <p:nvSpPr>
          <p:cNvPr id="22" name="Oval 21"/>
          <p:cNvSpPr/>
          <p:nvPr/>
        </p:nvSpPr>
        <p:spPr>
          <a:xfrm>
            <a:off x="2090810" y="4298395"/>
            <a:ext cx="312258" cy="298764"/>
          </a:xfrm>
          <a:prstGeom prst="ellipse">
            <a:avLst/>
          </a:prstGeom>
          <a:noFill/>
          <a:ln w="1905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algn="ctr">
              <a:defRPr/>
            </a:pPr>
            <a:endParaRPr lang="en-GB" kern="0" dirty="0">
              <a:solidFill>
                <a:srgbClr val="EEECE1"/>
              </a:solidFill>
              <a:latin typeface="Georgia"/>
            </a:endParaRPr>
          </a:p>
        </p:txBody>
      </p:sp>
      <p:sp>
        <p:nvSpPr>
          <p:cNvPr id="25" name="Rectangle 24"/>
          <p:cNvSpPr/>
          <p:nvPr/>
        </p:nvSpPr>
        <p:spPr>
          <a:xfrm>
            <a:off x="1314706" y="5607084"/>
            <a:ext cx="828000" cy="112559"/>
          </a:xfrm>
          <a:prstGeom prst="rect">
            <a:avLst/>
          </a:prstGeom>
          <a:solidFill>
            <a:schemeClr val="tx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6" name="Rectangle 25"/>
          <p:cNvSpPr/>
          <p:nvPr/>
        </p:nvSpPr>
        <p:spPr>
          <a:xfrm>
            <a:off x="2147771" y="5607084"/>
            <a:ext cx="828000" cy="112559"/>
          </a:xfrm>
          <a:prstGeom prst="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7" name="Rectangle 26"/>
          <p:cNvSpPr/>
          <p:nvPr/>
        </p:nvSpPr>
        <p:spPr>
          <a:xfrm>
            <a:off x="2962287" y="5607084"/>
            <a:ext cx="828000" cy="112559"/>
          </a:xfrm>
          <a:prstGeom prst="rect">
            <a:avLst/>
          </a:prstGeom>
          <a:solidFill>
            <a:schemeClr val="tx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8" name="Rectangle 27"/>
          <p:cNvSpPr/>
          <p:nvPr/>
        </p:nvSpPr>
        <p:spPr>
          <a:xfrm>
            <a:off x="3795352" y="5607084"/>
            <a:ext cx="828000" cy="112559"/>
          </a:xfrm>
          <a:prstGeom prst="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9" name="Rectangle 28"/>
          <p:cNvSpPr/>
          <p:nvPr/>
        </p:nvSpPr>
        <p:spPr>
          <a:xfrm>
            <a:off x="4824918" y="5607084"/>
            <a:ext cx="828000" cy="112559"/>
          </a:xfrm>
          <a:prstGeom prst="rect">
            <a:avLst/>
          </a:prstGeom>
          <a:solidFill>
            <a:schemeClr val="tx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0" name="Rectangle 29"/>
          <p:cNvSpPr/>
          <p:nvPr/>
        </p:nvSpPr>
        <p:spPr>
          <a:xfrm>
            <a:off x="5657983" y="5607084"/>
            <a:ext cx="828000" cy="112559"/>
          </a:xfrm>
          <a:prstGeom prst="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1" name="TextBox 30"/>
          <p:cNvSpPr txBox="1"/>
          <p:nvPr/>
        </p:nvSpPr>
        <p:spPr>
          <a:xfrm>
            <a:off x="1810159" y="5666994"/>
            <a:ext cx="574196" cy="352805"/>
          </a:xfrm>
          <a:prstGeom prst="rect">
            <a:avLst/>
          </a:prstGeom>
          <a:noFill/>
        </p:spPr>
        <p:txBody>
          <a:bodyPr wrap="none" rtlCol="0">
            <a:spAutoFit/>
          </a:bodyPr>
          <a:lstStyle/>
          <a:p>
            <a:r>
              <a:rPr lang="en-US" sz="1600" dirty="0"/>
              <a:t>20</a:t>
            </a:r>
            <a:r>
              <a:rPr lang="en-US" altLang="zh-CN" sz="1600" baseline="30000" dirty="0"/>
              <a:t>o</a:t>
            </a:r>
            <a:r>
              <a:rPr lang="en-US" altLang="zh-CN" sz="1600" dirty="0"/>
              <a:t>C</a:t>
            </a:r>
            <a:endParaRPr lang="en-GB" sz="1600" dirty="0"/>
          </a:p>
        </p:txBody>
      </p:sp>
      <p:sp>
        <p:nvSpPr>
          <p:cNvPr id="34" name="TextBox 33"/>
          <p:cNvSpPr txBox="1"/>
          <p:nvPr/>
        </p:nvSpPr>
        <p:spPr>
          <a:xfrm>
            <a:off x="3283582" y="5666995"/>
            <a:ext cx="980781" cy="352805"/>
          </a:xfrm>
          <a:prstGeom prst="rect">
            <a:avLst/>
          </a:prstGeom>
          <a:noFill/>
        </p:spPr>
        <p:txBody>
          <a:bodyPr wrap="none" rtlCol="0">
            <a:spAutoFit/>
          </a:bodyPr>
          <a:lstStyle/>
          <a:p>
            <a:r>
              <a:rPr lang="en-US" sz="1600" dirty="0"/>
              <a:t>4</a:t>
            </a:r>
            <a:r>
              <a:rPr lang="en-US" altLang="zh-CN" sz="1600" baseline="30000" dirty="0"/>
              <a:t>o</a:t>
            </a:r>
            <a:r>
              <a:rPr lang="en-US" altLang="zh-CN" sz="1600" dirty="0"/>
              <a:t>C Day 1</a:t>
            </a:r>
            <a:endParaRPr lang="en-GB" sz="1600" dirty="0"/>
          </a:p>
        </p:txBody>
      </p:sp>
      <p:sp>
        <p:nvSpPr>
          <p:cNvPr id="39" name="TextBox 38"/>
          <p:cNvSpPr txBox="1"/>
          <p:nvPr/>
        </p:nvSpPr>
        <p:spPr>
          <a:xfrm>
            <a:off x="5090382" y="5666995"/>
            <a:ext cx="980781" cy="352805"/>
          </a:xfrm>
          <a:prstGeom prst="rect">
            <a:avLst/>
          </a:prstGeom>
          <a:noFill/>
        </p:spPr>
        <p:txBody>
          <a:bodyPr wrap="none" rtlCol="0">
            <a:spAutoFit/>
          </a:bodyPr>
          <a:lstStyle/>
          <a:p>
            <a:r>
              <a:rPr lang="en-US" sz="1600" dirty="0"/>
              <a:t>4</a:t>
            </a:r>
            <a:r>
              <a:rPr lang="en-US" altLang="zh-CN" sz="1600" baseline="30000" dirty="0"/>
              <a:t>o</a:t>
            </a:r>
            <a:r>
              <a:rPr lang="en-US" altLang="zh-CN" sz="1600" dirty="0"/>
              <a:t>C Day 4</a:t>
            </a:r>
            <a:endParaRPr lang="en-GB" sz="1600" dirty="0"/>
          </a:p>
        </p:txBody>
      </p:sp>
      <p:sp>
        <p:nvSpPr>
          <p:cNvPr id="3" name="Rectangle 2"/>
          <p:cNvSpPr/>
          <p:nvPr/>
        </p:nvSpPr>
        <p:spPr>
          <a:xfrm>
            <a:off x="1447800" y="1718823"/>
            <a:ext cx="6248400" cy="646331"/>
          </a:xfrm>
          <a:prstGeom prst="rect">
            <a:avLst/>
          </a:prstGeom>
        </p:spPr>
        <p:txBody>
          <a:bodyPr wrap="square">
            <a:spAutoFit/>
          </a:bodyPr>
          <a:lstStyle/>
          <a:p>
            <a:r>
              <a:rPr lang="en-GB" i="1" dirty="0"/>
              <a:t>Guo et al, TSIS: an R package to infer alternative splicing isoform switches for time-series data, Bioinformatics, 2017</a:t>
            </a:r>
            <a:endParaRPr lang="en-US" i="1" dirty="0"/>
          </a:p>
        </p:txBody>
      </p:sp>
    </p:spTree>
    <p:extLst>
      <p:ext uri="{BB962C8B-B14F-4D97-AF65-F5344CB8AC3E}">
        <p14:creationId xmlns:p14="http://schemas.microsoft.com/office/powerpoint/2010/main" val="4030309726"/>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 y="107205"/>
            <a:ext cx="9067799" cy="1200329"/>
          </a:xfrm>
          <a:prstGeom prst="rect">
            <a:avLst/>
          </a:prstGeom>
          <a:noFill/>
        </p:spPr>
        <p:txBody>
          <a:bodyPr wrap="square" rtlCol="0">
            <a:spAutoFit/>
          </a:bodyPr>
          <a:lstStyle/>
          <a:p>
            <a:pPr algn="ctr"/>
            <a:r>
              <a:rPr lang="en-GB" sz="3600" dirty="0">
                <a:solidFill>
                  <a:schemeClr val="tx2"/>
                </a:solidFill>
              </a:rPr>
              <a:t>Transfix – “true” translations of </a:t>
            </a:r>
          </a:p>
          <a:p>
            <a:pPr algn="ctr"/>
            <a:r>
              <a:rPr lang="en-GB" sz="3600" dirty="0">
                <a:solidFill>
                  <a:schemeClr val="tx2"/>
                </a:solidFill>
              </a:rPr>
              <a:t>transcript isoforms</a:t>
            </a:r>
          </a:p>
        </p:txBody>
      </p:sp>
      <p:sp>
        <p:nvSpPr>
          <p:cNvPr id="4" name="TextBox 3"/>
          <p:cNvSpPr txBox="1"/>
          <p:nvPr/>
        </p:nvSpPr>
        <p:spPr>
          <a:xfrm>
            <a:off x="1702259" y="3539609"/>
            <a:ext cx="5554085" cy="1200329"/>
          </a:xfrm>
          <a:prstGeom prst="rect">
            <a:avLst/>
          </a:prstGeom>
          <a:noFill/>
        </p:spPr>
        <p:txBody>
          <a:bodyPr wrap="none" rtlCol="0">
            <a:spAutoFit/>
          </a:bodyPr>
          <a:lstStyle/>
          <a:p>
            <a:pPr marL="285750" indent="-285750">
              <a:buFont typeface="Arial" panose="020B0604020202020204" pitchFamily="34" charset="0"/>
              <a:buChar char="•"/>
            </a:pPr>
            <a:r>
              <a:rPr lang="en-GB" sz="2400" dirty="0"/>
              <a:t>Identifies transcript isoforms:</a:t>
            </a:r>
          </a:p>
          <a:p>
            <a:pPr marL="914400" lvl="1" indent="-457200">
              <a:buFont typeface="Courier New" panose="02070309020205020404" pitchFamily="49" charset="0"/>
              <a:buChar char="o"/>
            </a:pPr>
            <a:r>
              <a:rPr lang="en-GB" sz="2400" dirty="0"/>
              <a:t>coding for different protein variants</a:t>
            </a:r>
          </a:p>
          <a:p>
            <a:pPr marL="914400" lvl="1" indent="-457200">
              <a:buFont typeface="Courier New" panose="02070309020205020404" pitchFamily="49" charset="0"/>
              <a:buChar char="o"/>
            </a:pPr>
            <a:r>
              <a:rPr lang="en-GB" sz="2400" dirty="0"/>
              <a:t>PTCs</a:t>
            </a:r>
          </a:p>
        </p:txBody>
      </p:sp>
      <p:sp>
        <p:nvSpPr>
          <p:cNvPr id="6" name="TextBox 5"/>
          <p:cNvSpPr txBox="1"/>
          <p:nvPr/>
        </p:nvSpPr>
        <p:spPr>
          <a:xfrm>
            <a:off x="800099" y="5257800"/>
            <a:ext cx="7620000" cy="830997"/>
          </a:xfrm>
          <a:prstGeom prst="rect">
            <a:avLst/>
          </a:prstGeom>
          <a:noFill/>
        </p:spPr>
        <p:txBody>
          <a:bodyPr wrap="square" rtlCol="0">
            <a:spAutoFit/>
          </a:bodyPr>
          <a:lstStyle/>
          <a:p>
            <a:pPr marL="457200" indent="-457200">
              <a:buFont typeface="Arial" panose="020B0604020202020204" pitchFamily="34" charset="0"/>
              <a:buChar char="•"/>
            </a:pPr>
            <a:r>
              <a:rPr lang="en-GB" sz="2400" dirty="0">
                <a:solidFill>
                  <a:schemeClr val="tx2"/>
                </a:solidFill>
              </a:rPr>
              <a:t>Refined network construction</a:t>
            </a:r>
          </a:p>
          <a:p>
            <a:pPr marL="457200" indent="-457200">
              <a:buFont typeface="Arial" panose="020B0604020202020204" pitchFamily="34" charset="0"/>
              <a:buChar char="•"/>
            </a:pPr>
            <a:r>
              <a:rPr lang="en-GB" sz="2400" dirty="0">
                <a:solidFill>
                  <a:schemeClr val="tx2"/>
                </a:solidFill>
              </a:rPr>
              <a:t>Protein sequence databases for proteomics </a:t>
            </a:r>
          </a:p>
        </p:txBody>
      </p:sp>
      <p:grpSp>
        <p:nvGrpSpPr>
          <p:cNvPr id="7" name="Group 6"/>
          <p:cNvGrpSpPr/>
          <p:nvPr/>
        </p:nvGrpSpPr>
        <p:grpSpPr>
          <a:xfrm>
            <a:off x="669302" y="1482798"/>
            <a:ext cx="7620000" cy="1870002"/>
            <a:chOff x="152400" y="4795562"/>
            <a:chExt cx="7620000" cy="1870002"/>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4795562"/>
              <a:ext cx="5105400" cy="1870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52400" y="5703854"/>
              <a:ext cx="2438400" cy="369332"/>
            </a:xfrm>
            <a:prstGeom prst="rect">
              <a:avLst/>
            </a:prstGeom>
            <a:noFill/>
          </p:spPr>
          <p:txBody>
            <a:bodyPr wrap="square" rtlCol="0">
              <a:spAutoFit/>
            </a:bodyPr>
            <a:lstStyle/>
            <a:p>
              <a:r>
                <a:rPr lang="en-GB" dirty="0">
                  <a:solidFill>
                    <a:srgbClr val="FF0000"/>
                  </a:solidFill>
                </a:rPr>
                <a:t>Longest reading frame </a:t>
              </a:r>
            </a:p>
          </p:txBody>
        </p:sp>
        <p:sp>
          <p:nvSpPr>
            <p:cNvPr id="10" name="TextBox 9"/>
            <p:cNvSpPr txBox="1"/>
            <p:nvPr/>
          </p:nvSpPr>
          <p:spPr>
            <a:xfrm>
              <a:off x="241169" y="6096000"/>
              <a:ext cx="2438400" cy="369332"/>
            </a:xfrm>
            <a:prstGeom prst="rect">
              <a:avLst/>
            </a:prstGeom>
            <a:noFill/>
          </p:spPr>
          <p:txBody>
            <a:bodyPr wrap="square" rtlCol="0">
              <a:spAutoFit/>
            </a:bodyPr>
            <a:lstStyle/>
            <a:p>
              <a:r>
                <a:rPr lang="en-GB" dirty="0">
                  <a:solidFill>
                    <a:srgbClr val="FF0000"/>
                  </a:solidFill>
                </a:rPr>
                <a:t>Authentic AUG</a:t>
              </a:r>
            </a:p>
          </p:txBody>
        </p:sp>
      </p:grpSp>
    </p:spTree>
    <p:extLst>
      <p:ext uri="{BB962C8B-B14F-4D97-AF65-F5344CB8AC3E}">
        <p14:creationId xmlns:p14="http://schemas.microsoft.com/office/powerpoint/2010/main" val="36459117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5">
            <a:extLst>
              <a:ext uri="{FF2B5EF4-FFF2-40B4-BE49-F238E27FC236}">
                <a16:creationId xmlns:a16="http://schemas.microsoft.com/office/drawing/2014/main" id="{16ECFAD4-78E6-4D8F-B62E-2E8D41F67162}"/>
              </a:ext>
            </a:extLst>
          </p:cNvPr>
          <p:cNvSpPr txBox="1"/>
          <p:nvPr/>
        </p:nvSpPr>
        <p:spPr>
          <a:xfrm>
            <a:off x="1496891" y="844792"/>
            <a:ext cx="6477000" cy="707886"/>
          </a:xfrm>
          <a:prstGeom prst="rect">
            <a:avLst/>
          </a:prstGeom>
          <a:solidFill>
            <a:schemeClr val="bg1"/>
          </a:solidFill>
          <a:ln w="12700">
            <a:noFill/>
          </a:ln>
        </p:spPr>
        <p:txBody>
          <a:bodyPr wrap="square" rtlCol="0">
            <a:spAutoFit/>
          </a:bodyPr>
          <a:lstStyle/>
          <a:p>
            <a:pPr algn="ctr"/>
            <a:r>
              <a:rPr lang="en-GB" sz="2000" dirty="0">
                <a:solidFill>
                  <a:srgbClr val="0070C0"/>
                </a:solidFill>
              </a:rPr>
              <a:t>892 significant switches of transcripts in high abundance</a:t>
            </a:r>
          </a:p>
          <a:p>
            <a:pPr algn="ctr"/>
            <a:r>
              <a:rPr lang="en-GB" sz="2000" dirty="0">
                <a:solidFill>
                  <a:srgbClr val="0070C0"/>
                </a:solidFill>
              </a:rPr>
              <a:t>(at least one time-point PS &gt; 20% )</a:t>
            </a:r>
          </a:p>
        </p:txBody>
      </p:sp>
      <p:grpSp>
        <p:nvGrpSpPr>
          <p:cNvPr id="17" name="Group 16"/>
          <p:cNvGrpSpPr/>
          <p:nvPr/>
        </p:nvGrpSpPr>
        <p:grpSpPr>
          <a:xfrm>
            <a:off x="1735737" y="1720136"/>
            <a:ext cx="7027263" cy="5030012"/>
            <a:chOff x="551521" y="1844824"/>
            <a:chExt cx="9369684" cy="5030012"/>
          </a:xfrm>
        </p:grpSpPr>
        <p:grpSp>
          <p:nvGrpSpPr>
            <p:cNvPr id="2" name="Group 1"/>
            <p:cNvGrpSpPr/>
            <p:nvPr/>
          </p:nvGrpSpPr>
          <p:grpSpPr>
            <a:xfrm>
              <a:off x="551521" y="1844824"/>
              <a:ext cx="9369684" cy="5030012"/>
              <a:chOff x="574857" y="1828988"/>
              <a:chExt cx="9369684" cy="5030010"/>
            </a:xfrm>
          </p:grpSpPr>
          <p:pic>
            <p:nvPicPr>
              <p:cNvPr id="3" name="Picture 3" descr="C:\Users\WG42010\Box Sync\PhD thesis\Latex version\Chapter5\figures\TSIS_events_ba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0000"/>
              <a:stretch/>
            </p:blipFill>
            <p:spPr bwMode="auto">
              <a:xfrm>
                <a:off x="574857" y="1828988"/>
                <a:ext cx="7236804" cy="44803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90784" y="6520444"/>
                <a:ext cx="6853757" cy="338554"/>
              </a:xfrm>
              <a:prstGeom prst="rect">
                <a:avLst/>
              </a:prstGeom>
              <a:noFill/>
            </p:spPr>
            <p:txBody>
              <a:bodyPr wrap="none" rtlCol="0">
                <a:spAutoFit/>
              </a:bodyPr>
              <a:lstStyle/>
              <a:p>
                <a:r>
                  <a:rPr lang="en-GB" sz="1600" dirty="0"/>
                  <a:t>Protein-coding annotation from AtRTD2 (Zhang </a:t>
                </a:r>
                <a:r>
                  <a:rPr lang="en-GB" sz="1600" i="1" dirty="0"/>
                  <a:t>et al.</a:t>
                </a:r>
                <a:r>
                  <a:rPr lang="en-GB" sz="1600" dirty="0"/>
                  <a:t>, 2017)</a:t>
                </a:r>
              </a:p>
            </p:txBody>
          </p:sp>
        </p:grpSp>
        <p:grpSp>
          <p:nvGrpSpPr>
            <p:cNvPr id="5" name="Group 4"/>
            <p:cNvGrpSpPr/>
            <p:nvPr/>
          </p:nvGrpSpPr>
          <p:grpSpPr>
            <a:xfrm>
              <a:off x="1777076" y="2312876"/>
              <a:ext cx="4988423" cy="3312368"/>
              <a:chOff x="1380333" y="2297040"/>
              <a:chExt cx="4988423" cy="3312368"/>
            </a:xfrm>
          </p:grpSpPr>
          <p:sp>
            <p:nvSpPr>
              <p:cNvPr id="6" name="Oval 5"/>
              <p:cNvSpPr/>
              <p:nvPr/>
            </p:nvSpPr>
            <p:spPr>
              <a:xfrm>
                <a:off x="2879218" y="2297040"/>
                <a:ext cx="634716" cy="3312368"/>
              </a:xfrm>
              <a:prstGeom prst="ellipse">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7" name="Straight Arrow Connector 6"/>
              <p:cNvCxnSpPr/>
              <p:nvPr/>
            </p:nvCxnSpPr>
            <p:spPr>
              <a:xfrm>
                <a:off x="2544394" y="3046806"/>
                <a:ext cx="252623" cy="0"/>
              </a:xfrm>
              <a:prstGeom prst="straightConnector1">
                <a:avLst/>
              </a:pr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380333" y="2728068"/>
                <a:ext cx="1362833" cy="528350"/>
              </a:xfrm>
              <a:prstGeom prst="rect">
                <a:avLst/>
              </a:prstGeom>
              <a:noFill/>
            </p:spPr>
            <p:txBody>
              <a:bodyPr wrap="square" rtlCol="0">
                <a:spAutoFit/>
              </a:bodyPr>
              <a:lstStyle/>
              <a:p>
                <a:pPr algn="ctr">
                  <a:lnSpc>
                    <a:spcPts val="1700"/>
                  </a:lnSpc>
                </a:pPr>
                <a:r>
                  <a:rPr lang="en-US" dirty="0"/>
                  <a:t>Transfer to 4</a:t>
                </a:r>
                <a:r>
                  <a:rPr lang="en-US" baseline="30000" dirty="0"/>
                  <a:t>o</a:t>
                </a:r>
                <a:r>
                  <a:rPr lang="en-US" dirty="0"/>
                  <a:t>C</a:t>
                </a:r>
                <a:endParaRPr lang="en-GB" dirty="0"/>
              </a:p>
            </p:txBody>
          </p:sp>
          <p:sp>
            <p:nvSpPr>
              <p:cNvPr id="9" name="TextBox 8"/>
              <p:cNvSpPr txBox="1"/>
              <p:nvPr/>
            </p:nvSpPr>
            <p:spPr>
              <a:xfrm>
                <a:off x="3815916" y="4064963"/>
                <a:ext cx="2552840" cy="923330"/>
              </a:xfrm>
              <a:prstGeom prst="rect">
                <a:avLst/>
              </a:prstGeom>
              <a:noFill/>
              <a:ln w="12700">
                <a:noFill/>
              </a:ln>
            </p:spPr>
            <p:txBody>
              <a:bodyPr wrap="square" rtlCol="0">
                <a:spAutoFit/>
              </a:bodyPr>
              <a:lstStyle/>
              <a:p>
                <a:pPr algn="ctr" defTabSz="457200"/>
                <a:r>
                  <a:rPr lang="en-GB" dirty="0">
                    <a:solidFill>
                      <a:prstClr val="black"/>
                    </a:solidFill>
                  </a:rPr>
                  <a:t>54% IS occurs within 0-6h after cold</a:t>
                </a:r>
              </a:p>
            </p:txBody>
          </p:sp>
        </p:grpSp>
        <p:sp>
          <p:nvSpPr>
            <p:cNvPr id="10" name="Rectangle 9"/>
            <p:cNvSpPr/>
            <p:nvPr/>
          </p:nvSpPr>
          <p:spPr>
            <a:xfrm>
              <a:off x="971604" y="1844824"/>
              <a:ext cx="288731" cy="2880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1" name="Picture 2" descr="C:\Users\WG42010\AppData\Local\Microsoft\Windows\Temporary Internet Files\Content.IE5\YBF3YKHD\Snow_flake_ic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9911" y="2290509"/>
              <a:ext cx="272099" cy="272099"/>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7696200" y="3102977"/>
              <a:ext cx="1004232" cy="381000"/>
              <a:chOff x="7772400" y="3429000"/>
              <a:chExt cx="1004232" cy="381000"/>
            </a:xfrm>
          </p:grpSpPr>
          <p:sp>
            <p:nvSpPr>
              <p:cNvPr id="14" name="Right Brace 13"/>
              <p:cNvSpPr/>
              <p:nvPr/>
            </p:nvSpPr>
            <p:spPr>
              <a:xfrm>
                <a:off x="7772400" y="3429000"/>
                <a:ext cx="155448" cy="3810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5" name="TextBox 14"/>
              <p:cNvSpPr txBox="1"/>
              <p:nvPr/>
            </p:nvSpPr>
            <p:spPr>
              <a:xfrm>
                <a:off x="7848600" y="3429000"/>
                <a:ext cx="928032" cy="338554"/>
              </a:xfrm>
              <a:prstGeom prst="rect">
                <a:avLst/>
              </a:prstGeom>
              <a:noFill/>
            </p:spPr>
            <p:txBody>
              <a:bodyPr wrap="none" rtlCol="0">
                <a:spAutoFit/>
              </a:bodyPr>
              <a:lstStyle/>
              <a:p>
                <a:r>
                  <a:rPr lang="en-US" sz="1600" dirty="0">
                    <a:solidFill>
                      <a:srgbClr val="FF0000"/>
                    </a:solidFill>
                  </a:rPr>
                  <a:t>76.8%</a:t>
                </a:r>
                <a:endParaRPr lang="en-GB" sz="1600" dirty="0">
                  <a:solidFill>
                    <a:srgbClr val="FF0000"/>
                  </a:solidFill>
                </a:endParaRPr>
              </a:p>
            </p:txBody>
          </p:sp>
        </p:grpSp>
      </p:grpSp>
      <p:sp>
        <p:nvSpPr>
          <p:cNvPr id="18" name="TextBox 17"/>
          <p:cNvSpPr txBox="1"/>
          <p:nvPr/>
        </p:nvSpPr>
        <p:spPr>
          <a:xfrm>
            <a:off x="76200" y="107205"/>
            <a:ext cx="9067799" cy="646331"/>
          </a:xfrm>
          <a:prstGeom prst="rect">
            <a:avLst/>
          </a:prstGeom>
          <a:noFill/>
        </p:spPr>
        <p:txBody>
          <a:bodyPr wrap="square" rtlCol="0">
            <a:spAutoFit/>
          </a:bodyPr>
          <a:lstStyle/>
          <a:p>
            <a:pPr algn="ctr"/>
            <a:r>
              <a:rPr lang="en-GB" sz="3600" dirty="0">
                <a:solidFill>
                  <a:schemeClr val="tx2"/>
                </a:solidFill>
              </a:rPr>
              <a:t>Rapid cold-responsive isoform switches</a:t>
            </a:r>
          </a:p>
        </p:txBody>
      </p:sp>
      <p:grpSp>
        <p:nvGrpSpPr>
          <p:cNvPr id="21" name="Group 20"/>
          <p:cNvGrpSpPr/>
          <p:nvPr/>
        </p:nvGrpSpPr>
        <p:grpSpPr>
          <a:xfrm>
            <a:off x="1478477" y="1722660"/>
            <a:ext cx="4020470" cy="473623"/>
            <a:chOff x="1478477" y="1722660"/>
            <a:chExt cx="4020470" cy="473623"/>
          </a:xfrm>
        </p:grpSpPr>
        <p:sp>
          <p:nvSpPr>
            <p:cNvPr id="19" name="Rectangle 18"/>
            <p:cNvSpPr/>
            <p:nvPr/>
          </p:nvSpPr>
          <p:spPr>
            <a:xfrm>
              <a:off x="1478477" y="1740793"/>
              <a:ext cx="533400" cy="455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p:cNvSpPr txBox="1"/>
            <p:nvPr/>
          </p:nvSpPr>
          <p:spPr>
            <a:xfrm>
              <a:off x="2170664" y="1722660"/>
              <a:ext cx="3328283" cy="369332"/>
            </a:xfrm>
            <a:prstGeom prst="rect">
              <a:avLst/>
            </a:prstGeom>
            <a:solidFill>
              <a:schemeClr val="bg1"/>
            </a:solidFill>
          </p:spPr>
          <p:txBody>
            <a:bodyPr wrap="none" rtlCol="0">
              <a:spAutoFit/>
            </a:bodyPr>
            <a:lstStyle/>
            <a:p>
              <a:r>
                <a:rPr lang="en-GB" dirty="0"/>
                <a:t>TSIS and Transfix                              </a:t>
              </a:r>
            </a:p>
          </p:txBody>
        </p:sp>
      </p:grpSp>
    </p:spTree>
    <p:extLst>
      <p:ext uri="{BB962C8B-B14F-4D97-AF65-F5344CB8AC3E}">
        <p14:creationId xmlns:p14="http://schemas.microsoft.com/office/powerpoint/2010/main" val="35783064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Outline </a:t>
            </a:r>
          </a:p>
        </p:txBody>
      </p:sp>
      <p:sp>
        <p:nvSpPr>
          <p:cNvPr id="3" name="Content Placeholder 2"/>
          <p:cNvSpPr>
            <a:spLocks noGrp="1"/>
          </p:cNvSpPr>
          <p:nvPr>
            <p:ph idx="1"/>
          </p:nvPr>
        </p:nvSpPr>
        <p:spPr/>
        <p:txBody>
          <a:bodyPr>
            <a:normAutofit/>
          </a:bodyPr>
          <a:lstStyle/>
          <a:p>
            <a:r>
              <a:rPr lang="en-GB" dirty="0"/>
              <a:t>Promises and challenges and of RNA-</a:t>
            </a:r>
            <a:r>
              <a:rPr lang="en-GB" dirty="0" err="1"/>
              <a:t>seq</a:t>
            </a:r>
            <a:r>
              <a:rPr lang="en-GB" dirty="0"/>
              <a:t> data</a:t>
            </a:r>
          </a:p>
          <a:p>
            <a:pPr marL="0" indent="0">
              <a:buNone/>
            </a:pPr>
            <a:endParaRPr lang="en-GB" dirty="0"/>
          </a:p>
          <a:p>
            <a:r>
              <a:rPr lang="en-GB" dirty="0"/>
              <a:t>New resources, pipelines and methods for improved RNA-</a:t>
            </a:r>
            <a:r>
              <a:rPr lang="en-GB" dirty="0" err="1"/>
              <a:t>seq</a:t>
            </a:r>
            <a:r>
              <a:rPr lang="en-GB" dirty="0"/>
              <a:t> analysis</a:t>
            </a:r>
          </a:p>
          <a:p>
            <a:pPr marL="0" indent="0">
              <a:buNone/>
            </a:pPr>
            <a:endParaRPr lang="en-GB" dirty="0"/>
          </a:p>
          <a:p>
            <a:r>
              <a:rPr lang="en-GB" dirty="0">
                <a:solidFill>
                  <a:srgbClr val="C00000"/>
                </a:solidFill>
              </a:rPr>
              <a:t>Summary</a:t>
            </a:r>
          </a:p>
          <a:p>
            <a:endParaRPr lang="en-GB" dirty="0"/>
          </a:p>
        </p:txBody>
      </p:sp>
    </p:spTree>
    <p:extLst>
      <p:ext uri="{BB962C8B-B14F-4D97-AF65-F5344CB8AC3E}">
        <p14:creationId xmlns:p14="http://schemas.microsoft.com/office/powerpoint/2010/main" val="2356023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29168" y="1524000"/>
            <a:ext cx="2097754" cy="830997"/>
          </a:xfrm>
          <a:prstGeom prst="rect">
            <a:avLst/>
          </a:prstGeom>
          <a:noFill/>
        </p:spPr>
        <p:txBody>
          <a:bodyPr wrap="none" rtlCol="0">
            <a:spAutoFit/>
          </a:bodyPr>
          <a:lstStyle/>
          <a:p>
            <a:r>
              <a:rPr lang="en-GB" sz="4800" b="1" dirty="0">
                <a:solidFill>
                  <a:prstClr val="black"/>
                </a:solidFill>
              </a:rPr>
              <a:t>AtRTD2</a:t>
            </a:r>
          </a:p>
        </p:txBody>
      </p:sp>
      <p:sp>
        <p:nvSpPr>
          <p:cNvPr id="6" name="Rectangle 5"/>
          <p:cNvSpPr/>
          <p:nvPr/>
        </p:nvSpPr>
        <p:spPr>
          <a:xfrm>
            <a:off x="3234407" y="2233019"/>
            <a:ext cx="3419078" cy="369332"/>
          </a:xfrm>
          <a:prstGeom prst="rect">
            <a:avLst/>
          </a:prstGeom>
        </p:spPr>
        <p:txBody>
          <a:bodyPr wrap="none">
            <a:spAutoFit/>
          </a:bodyPr>
          <a:lstStyle/>
          <a:p>
            <a:r>
              <a:rPr lang="en-GB" dirty="0">
                <a:solidFill>
                  <a:prstClr val="black"/>
                </a:solidFill>
              </a:rPr>
              <a:t>Reference transcriptome /Salmon</a:t>
            </a:r>
          </a:p>
        </p:txBody>
      </p:sp>
      <p:sp>
        <p:nvSpPr>
          <p:cNvPr id="7" name="TextBox 6"/>
          <p:cNvSpPr txBox="1"/>
          <p:nvPr/>
        </p:nvSpPr>
        <p:spPr>
          <a:xfrm>
            <a:off x="1501023" y="2629140"/>
            <a:ext cx="6885845" cy="707886"/>
          </a:xfrm>
          <a:prstGeom prst="rect">
            <a:avLst/>
          </a:prstGeom>
          <a:noFill/>
        </p:spPr>
        <p:txBody>
          <a:bodyPr wrap="square" rtlCol="0">
            <a:spAutoFit/>
          </a:bodyPr>
          <a:lstStyle/>
          <a:p>
            <a:r>
              <a:rPr lang="en-GB" sz="4000" b="1" dirty="0">
                <a:solidFill>
                  <a:prstClr val="black"/>
                </a:solidFill>
              </a:rPr>
              <a:t>3D RNA-</a:t>
            </a:r>
            <a:r>
              <a:rPr lang="en-GB" sz="4000" b="1" dirty="0" err="1">
                <a:solidFill>
                  <a:prstClr val="black"/>
                </a:solidFill>
              </a:rPr>
              <a:t>seq</a:t>
            </a:r>
            <a:endParaRPr lang="en-GB" sz="4000" b="1" dirty="0">
              <a:solidFill>
                <a:prstClr val="black"/>
              </a:solidFill>
            </a:endParaRPr>
          </a:p>
        </p:txBody>
      </p:sp>
      <p:sp>
        <p:nvSpPr>
          <p:cNvPr id="9" name="TextBox 8"/>
          <p:cNvSpPr txBox="1"/>
          <p:nvPr/>
        </p:nvSpPr>
        <p:spPr>
          <a:xfrm>
            <a:off x="973122" y="3952579"/>
            <a:ext cx="1055802" cy="707886"/>
          </a:xfrm>
          <a:prstGeom prst="rect">
            <a:avLst/>
          </a:prstGeom>
          <a:noFill/>
        </p:spPr>
        <p:txBody>
          <a:bodyPr wrap="none" rtlCol="0">
            <a:spAutoFit/>
          </a:bodyPr>
          <a:lstStyle/>
          <a:p>
            <a:r>
              <a:rPr lang="en-GB" sz="4000" b="1" dirty="0">
                <a:solidFill>
                  <a:prstClr val="black"/>
                </a:solidFill>
              </a:rPr>
              <a:t>TSIS</a:t>
            </a:r>
          </a:p>
        </p:txBody>
      </p:sp>
      <p:sp>
        <p:nvSpPr>
          <p:cNvPr id="10" name="TextBox 9"/>
          <p:cNvSpPr txBox="1"/>
          <p:nvPr/>
        </p:nvSpPr>
        <p:spPr>
          <a:xfrm>
            <a:off x="4419600" y="3940406"/>
            <a:ext cx="1837234" cy="707886"/>
          </a:xfrm>
          <a:prstGeom prst="rect">
            <a:avLst/>
          </a:prstGeom>
          <a:noFill/>
        </p:spPr>
        <p:txBody>
          <a:bodyPr wrap="none" rtlCol="0">
            <a:spAutoFit/>
          </a:bodyPr>
          <a:lstStyle/>
          <a:p>
            <a:r>
              <a:rPr lang="en-GB" sz="4000" b="1" dirty="0">
                <a:solidFill>
                  <a:prstClr val="black"/>
                </a:solidFill>
              </a:rPr>
              <a:t>Transfix</a:t>
            </a:r>
          </a:p>
        </p:txBody>
      </p:sp>
      <p:sp>
        <p:nvSpPr>
          <p:cNvPr id="12" name="TextBox 11"/>
          <p:cNvSpPr txBox="1"/>
          <p:nvPr/>
        </p:nvSpPr>
        <p:spPr>
          <a:xfrm>
            <a:off x="1501023" y="4660465"/>
            <a:ext cx="2686120" cy="369332"/>
          </a:xfrm>
          <a:prstGeom prst="rect">
            <a:avLst/>
          </a:prstGeom>
          <a:noFill/>
        </p:spPr>
        <p:txBody>
          <a:bodyPr wrap="none" rtlCol="0">
            <a:spAutoFit/>
          </a:bodyPr>
          <a:lstStyle/>
          <a:p>
            <a:r>
              <a:rPr lang="en-GB" dirty="0">
                <a:solidFill>
                  <a:prstClr val="black"/>
                </a:solidFill>
              </a:rPr>
              <a:t>Time-series isoform switch</a:t>
            </a:r>
          </a:p>
        </p:txBody>
      </p:sp>
      <p:sp>
        <p:nvSpPr>
          <p:cNvPr id="13" name="TextBox 12"/>
          <p:cNvSpPr txBox="1"/>
          <p:nvPr/>
        </p:nvSpPr>
        <p:spPr>
          <a:xfrm>
            <a:off x="5442861" y="4590717"/>
            <a:ext cx="2160976" cy="369332"/>
          </a:xfrm>
          <a:prstGeom prst="rect">
            <a:avLst/>
          </a:prstGeom>
          <a:noFill/>
        </p:spPr>
        <p:txBody>
          <a:bodyPr wrap="none" rtlCol="0">
            <a:spAutoFit/>
          </a:bodyPr>
          <a:lstStyle/>
          <a:p>
            <a:r>
              <a:rPr lang="en-GB" dirty="0">
                <a:solidFill>
                  <a:prstClr val="black"/>
                </a:solidFill>
              </a:rPr>
              <a:t>Accurate translations</a:t>
            </a:r>
          </a:p>
        </p:txBody>
      </p:sp>
      <p:sp>
        <p:nvSpPr>
          <p:cNvPr id="14" name="TextBox 13"/>
          <p:cNvSpPr txBox="1"/>
          <p:nvPr/>
        </p:nvSpPr>
        <p:spPr>
          <a:xfrm>
            <a:off x="4724400" y="3383185"/>
            <a:ext cx="3368679" cy="369332"/>
          </a:xfrm>
          <a:prstGeom prst="rect">
            <a:avLst/>
          </a:prstGeom>
          <a:noFill/>
        </p:spPr>
        <p:txBody>
          <a:bodyPr wrap="none" rtlCol="0">
            <a:spAutoFit/>
          </a:bodyPr>
          <a:lstStyle/>
          <a:p>
            <a:r>
              <a:rPr lang="en-GB" dirty="0">
                <a:solidFill>
                  <a:prstClr val="black"/>
                </a:solidFill>
              </a:rPr>
              <a:t>Transcriptional and AS regulations</a:t>
            </a:r>
          </a:p>
        </p:txBody>
      </p:sp>
      <p:sp>
        <p:nvSpPr>
          <p:cNvPr id="18" name="TextBox 17"/>
          <p:cNvSpPr txBox="1"/>
          <p:nvPr/>
        </p:nvSpPr>
        <p:spPr>
          <a:xfrm>
            <a:off x="327660" y="5492476"/>
            <a:ext cx="4244340" cy="523220"/>
          </a:xfrm>
          <a:prstGeom prst="rect">
            <a:avLst/>
          </a:prstGeom>
          <a:noFill/>
        </p:spPr>
        <p:txBody>
          <a:bodyPr wrap="square" rtlCol="0">
            <a:spAutoFit/>
          </a:bodyPr>
          <a:lstStyle/>
          <a:p>
            <a:r>
              <a:rPr lang="en-GB" sz="1400" dirty="0">
                <a:solidFill>
                  <a:prstClr val="black"/>
                </a:solidFill>
              </a:rPr>
              <a:t>Zhang et al., NAR 2017; </a:t>
            </a:r>
          </a:p>
          <a:p>
            <a:r>
              <a:rPr lang="en-GB" sz="1400" dirty="0">
                <a:solidFill>
                  <a:prstClr val="black"/>
                </a:solidFill>
              </a:rPr>
              <a:t>Guo et al., 2017 Bioinformatics 2017</a:t>
            </a:r>
          </a:p>
        </p:txBody>
      </p:sp>
      <p:sp>
        <p:nvSpPr>
          <p:cNvPr id="15" name="Title 1"/>
          <p:cNvSpPr>
            <a:spLocks noGrp="1"/>
          </p:cNvSpPr>
          <p:nvPr>
            <p:ph type="title"/>
          </p:nvPr>
        </p:nvSpPr>
        <p:spPr>
          <a:xfrm>
            <a:off x="357678" y="115939"/>
            <a:ext cx="8573112" cy="1066800"/>
          </a:xfrm>
        </p:spPr>
        <p:txBody>
          <a:bodyPr vert="horz" anchor="ctr">
            <a:noAutofit/>
          </a:bodyPr>
          <a:lstStyle/>
          <a:p>
            <a:r>
              <a:rPr lang="en-GB" sz="3200" dirty="0">
                <a:solidFill>
                  <a:schemeClr val="tx2"/>
                </a:solidFill>
                <a:latin typeface="Arial" panose="020B0604020202020204" pitchFamily="34" charset="0"/>
                <a:cs typeface="Arial" panose="020B0604020202020204" pitchFamily="34" charset="0"/>
              </a:rPr>
              <a:t>Computational pipelines enable large scale investigation of AS in HD</a:t>
            </a:r>
          </a:p>
        </p:txBody>
      </p:sp>
      <p:pic>
        <p:nvPicPr>
          <p:cNvPr id="16" name="Picture 15"/>
          <p:cNvPicPr>
            <a:picLocks noChangeAspect="1"/>
          </p:cNvPicPr>
          <p:nvPr/>
        </p:nvPicPr>
        <p:blipFill>
          <a:blip r:embed="rId3"/>
          <a:stretch>
            <a:fillRect/>
          </a:stretch>
        </p:blipFill>
        <p:spPr>
          <a:xfrm>
            <a:off x="327660" y="6015696"/>
            <a:ext cx="928319" cy="466102"/>
          </a:xfrm>
          <a:prstGeom prst="rect">
            <a:avLst/>
          </a:prstGeom>
        </p:spPr>
      </p:pic>
      <p:sp>
        <p:nvSpPr>
          <p:cNvPr id="19" name="TextBox 18"/>
          <p:cNvSpPr txBox="1"/>
          <p:nvPr/>
        </p:nvSpPr>
        <p:spPr>
          <a:xfrm>
            <a:off x="2600962" y="6321623"/>
            <a:ext cx="1601144" cy="307777"/>
          </a:xfrm>
          <a:prstGeom prst="rect">
            <a:avLst/>
          </a:prstGeom>
          <a:noFill/>
        </p:spPr>
        <p:txBody>
          <a:bodyPr wrap="none" rtlCol="0">
            <a:spAutoFit/>
          </a:bodyPr>
          <a:lstStyle/>
          <a:p>
            <a:r>
              <a:rPr lang="en-GB" sz="1400" dirty="0">
                <a:cs typeface="Times New Roman" panose="02020603050405020304" pitchFamily="18" charset="0"/>
              </a:rPr>
              <a:t>Calixto et al. (2018)</a:t>
            </a:r>
          </a:p>
        </p:txBody>
      </p:sp>
      <p:sp>
        <p:nvSpPr>
          <p:cNvPr id="2" name="TextBox 1"/>
          <p:cNvSpPr txBox="1"/>
          <p:nvPr/>
        </p:nvSpPr>
        <p:spPr>
          <a:xfrm>
            <a:off x="1246576" y="6009866"/>
            <a:ext cx="7830542" cy="338554"/>
          </a:xfrm>
          <a:prstGeom prst="rect">
            <a:avLst/>
          </a:prstGeom>
          <a:noFill/>
        </p:spPr>
        <p:txBody>
          <a:bodyPr wrap="none" rtlCol="0">
            <a:spAutoFit/>
          </a:bodyPr>
          <a:lstStyle/>
          <a:p>
            <a:r>
              <a:rPr lang="en-GB" sz="1600" dirty="0"/>
              <a:t>Rapid and dynamic alternative splicing impacts the Arabidopsis cold response transcriptome</a:t>
            </a:r>
          </a:p>
        </p:txBody>
      </p:sp>
    </p:spTree>
    <p:extLst>
      <p:ext uri="{BB962C8B-B14F-4D97-AF65-F5344CB8AC3E}">
        <p14:creationId xmlns:p14="http://schemas.microsoft.com/office/powerpoint/2010/main" val="275916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799" y="559322"/>
            <a:ext cx="2105201" cy="1650478"/>
          </a:xfrm>
          <a:prstGeom prst="rect">
            <a:avLst/>
          </a:prstGeom>
          <a:ln>
            <a:noFill/>
          </a:ln>
          <a:effectLst>
            <a:softEdge rad="112500"/>
          </a:effectLst>
        </p:spPr>
      </p:pic>
      <p:grpSp>
        <p:nvGrpSpPr>
          <p:cNvPr id="21" name="Group 20"/>
          <p:cNvGrpSpPr/>
          <p:nvPr/>
        </p:nvGrpSpPr>
        <p:grpSpPr>
          <a:xfrm>
            <a:off x="697334" y="2307588"/>
            <a:ext cx="3493666" cy="3138667"/>
            <a:chOff x="513919" y="2935265"/>
            <a:chExt cx="3046147" cy="2509213"/>
          </a:xfrm>
        </p:grpSpPr>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240" y="2935265"/>
              <a:ext cx="1264699" cy="429204"/>
            </a:xfrm>
            <a:prstGeom prst="rect">
              <a:avLst/>
            </a:prstGeom>
          </p:spPr>
        </p:pic>
        <p:sp>
          <p:nvSpPr>
            <p:cNvPr id="23" name="Rectangle 22"/>
            <p:cNvSpPr/>
            <p:nvPr/>
          </p:nvSpPr>
          <p:spPr>
            <a:xfrm>
              <a:off x="513919" y="3303821"/>
              <a:ext cx="3046147" cy="2140657"/>
            </a:xfrm>
            <a:prstGeom prst="rect">
              <a:avLst/>
            </a:prstGeom>
          </p:spPr>
          <p:txBody>
            <a:bodyPr wrap="square">
              <a:spAutoFit/>
            </a:bodyPr>
            <a:lstStyle/>
            <a:p>
              <a:r>
                <a:rPr lang="en-US" sz="2800" b="1" dirty="0">
                  <a:solidFill>
                    <a:srgbClr val="336699"/>
                  </a:solidFill>
                </a:rPr>
                <a:t>Plant Sciences: </a:t>
              </a:r>
              <a:endParaRPr lang="en-GB" sz="2800" b="1" dirty="0">
                <a:solidFill>
                  <a:srgbClr val="336699"/>
                </a:solidFill>
              </a:endParaRPr>
            </a:p>
            <a:p>
              <a:r>
                <a:rPr lang="en-GB" sz="2800" u="sng" dirty="0"/>
                <a:t>Prof. John Brown</a:t>
              </a:r>
            </a:p>
            <a:p>
              <a:r>
                <a:rPr lang="en-GB" sz="2800" dirty="0" err="1">
                  <a:solidFill>
                    <a:schemeClr val="tx2"/>
                  </a:solidFill>
                </a:rPr>
                <a:t>Dr.</a:t>
              </a:r>
              <a:r>
                <a:rPr lang="en-GB" sz="2800" dirty="0">
                  <a:solidFill>
                    <a:schemeClr val="tx2"/>
                  </a:solidFill>
                </a:rPr>
                <a:t> Wenbin Guo</a:t>
              </a:r>
            </a:p>
            <a:p>
              <a:r>
                <a:rPr lang="en-GB" sz="2800" dirty="0" err="1"/>
                <a:t>Dr.</a:t>
              </a:r>
              <a:r>
                <a:rPr lang="en-GB" sz="2800" dirty="0"/>
                <a:t> Cristiane Calixto</a:t>
              </a:r>
              <a:br>
                <a:rPr lang="en-GB" sz="2800" dirty="0"/>
              </a:br>
              <a:r>
                <a:rPr lang="en-GB" sz="2800" dirty="0"/>
                <a:t>Dr. Nikoleta Tzioutziou</a:t>
              </a:r>
            </a:p>
            <a:p>
              <a:r>
                <a:rPr lang="en-GB" sz="2800" dirty="0"/>
                <a:t>Juan Carlos Entizne</a:t>
              </a:r>
              <a:endParaRPr lang="en-US" sz="2800" dirty="0"/>
            </a:p>
          </p:txBody>
        </p:sp>
      </p:grpSp>
      <p:sp>
        <p:nvSpPr>
          <p:cNvPr id="24" name="Title 1"/>
          <p:cNvSpPr>
            <a:spLocks noGrp="1"/>
          </p:cNvSpPr>
          <p:nvPr>
            <p:ph type="title"/>
          </p:nvPr>
        </p:nvSpPr>
        <p:spPr>
          <a:xfrm>
            <a:off x="304800" y="0"/>
            <a:ext cx="7366038" cy="729720"/>
          </a:xfrm>
        </p:spPr>
        <p:txBody>
          <a:bodyPr>
            <a:normAutofit fontScale="90000"/>
          </a:bodyPr>
          <a:lstStyle/>
          <a:p>
            <a:r>
              <a:rPr lang="en-US" dirty="0"/>
              <a:t>Acknowledgments</a:t>
            </a:r>
          </a:p>
        </p:txBody>
      </p: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7463" y="5744662"/>
            <a:ext cx="1413505" cy="1037138"/>
          </a:xfrm>
          <a:prstGeom prst="rect">
            <a:avLst/>
          </a:prstGeom>
          <a:solidFill>
            <a:sysClr val="window" lastClr="FFFFFF"/>
          </a:solidFill>
          <a:ln>
            <a:noFill/>
          </a:ln>
          <a:effec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5772736"/>
            <a:ext cx="1274601" cy="1085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Image result for university of glasgow"/>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62600" y="2209800"/>
            <a:ext cx="1395009" cy="5982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53002" y="3429000"/>
            <a:ext cx="2867323" cy="954107"/>
          </a:xfrm>
          <a:prstGeom prst="rect">
            <a:avLst/>
          </a:prstGeom>
        </p:spPr>
        <p:txBody>
          <a:bodyPr wrap="none">
            <a:spAutoFit/>
          </a:bodyPr>
          <a:lstStyle/>
          <a:p>
            <a:r>
              <a:rPr lang="en-US" sz="2800" dirty="0"/>
              <a:t>Prof. Hugh Nimmo</a:t>
            </a:r>
          </a:p>
          <a:p>
            <a:r>
              <a:rPr lang="en-US" sz="2800" dirty="0"/>
              <a:t>Dr. Allan James </a:t>
            </a:r>
            <a:endParaRPr lang="en-GB" sz="2800" dirty="0"/>
          </a:p>
        </p:txBody>
      </p:sp>
    </p:spTree>
    <p:extLst>
      <p:ext uri="{BB962C8B-B14F-4D97-AF65-F5344CB8AC3E}">
        <p14:creationId xmlns:p14="http://schemas.microsoft.com/office/powerpoint/2010/main" val="2987649023"/>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62200" y="2667000"/>
            <a:ext cx="4038600" cy="584775"/>
          </a:xfrm>
          <a:prstGeom prst="rect">
            <a:avLst/>
          </a:prstGeom>
          <a:noFill/>
        </p:spPr>
        <p:txBody>
          <a:bodyPr wrap="square" rtlCol="0">
            <a:spAutoFit/>
          </a:bodyPr>
          <a:lstStyle/>
          <a:p>
            <a:r>
              <a:rPr lang="en-GB" sz="3200" dirty="0"/>
              <a:t>Thank you!</a:t>
            </a:r>
          </a:p>
        </p:txBody>
      </p:sp>
    </p:spTree>
    <p:extLst>
      <p:ext uri="{BB962C8B-B14F-4D97-AF65-F5344CB8AC3E}">
        <p14:creationId xmlns:p14="http://schemas.microsoft.com/office/powerpoint/2010/main" val="28443568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79500" y="2043191"/>
            <a:ext cx="5745155" cy="2605025"/>
            <a:chOff x="331309" y="2043175"/>
            <a:chExt cx="5745155" cy="2605025"/>
          </a:xfrm>
        </p:grpSpPr>
        <p:pic>
          <p:nvPicPr>
            <p:cNvPr id="17" name="Picture 16" descr="C:\Users\cc40564\Box Sync\Clock AS Project\AtRTD2 - Manuscript\15 April 2016\Figure 4.png"/>
            <p:cNvPicPr/>
            <p:nvPr/>
          </p:nvPicPr>
          <p:blipFill rotWithShape="1">
            <a:blip r:embed="rId3">
              <a:extLst>
                <a:ext uri="{28A0092B-C50C-407E-A947-70E740481C1C}">
                  <a14:useLocalDpi xmlns:a14="http://schemas.microsoft.com/office/drawing/2010/main" val="0"/>
                </a:ext>
              </a:extLst>
            </a:blip>
            <a:srcRect b="56239"/>
            <a:stretch/>
          </p:blipFill>
          <p:spPr bwMode="auto">
            <a:xfrm>
              <a:off x="351939" y="2209800"/>
              <a:ext cx="5724525" cy="2438400"/>
            </a:xfrm>
            <a:prstGeom prst="rect">
              <a:avLst/>
            </a:prstGeom>
            <a:noFill/>
            <a:ln>
              <a:noFill/>
            </a:ln>
            <a:extLst>
              <a:ext uri="{53640926-AAD7-44D8-BBD7-CCE9431645EC}">
                <a14:shadowObscured xmlns:a14="http://schemas.microsoft.com/office/drawing/2010/main"/>
              </a:ext>
            </a:extLst>
          </p:spPr>
        </p:pic>
        <p:sp>
          <p:nvSpPr>
            <p:cNvPr id="18" name="Rectangle 17"/>
            <p:cNvSpPr/>
            <p:nvPr/>
          </p:nvSpPr>
          <p:spPr>
            <a:xfrm>
              <a:off x="331309" y="2043175"/>
              <a:ext cx="641785" cy="55796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22" name="Rectangle 21"/>
            <p:cNvSpPr/>
            <p:nvPr/>
          </p:nvSpPr>
          <p:spPr>
            <a:xfrm>
              <a:off x="443953" y="3429000"/>
              <a:ext cx="489385" cy="34492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grpSp>
      <p:graphicFrame>
        <p:nvGraphicFramePr>
          <p:cNvPr id="5" name="Table 4"/>
          <p:cNvGraphicFramePr>
            <a:graphicFrameLocks noGrp="1"/>
          </p:cNvGraphicFramePr>
          <p:nvPr>
            <p:extLst>
              <p:ext uri="{D42A27DB-BD31-4B8C-83A1-F6EECF244321}">
                <p14:modId xmlns:p14="http://schemas.microsoft.com/office/powerpoint/2010/main" val="205847511"/>
              </p:ext>
            </p:extLst>
          </p:nvPr>
        </p:nvGraphicFramePr>
        <p:xfrm>
          <a:off x="5621847" y="2209815"/>
          <a:ext cx="2732882" cy="2651760"/>
        </p:xfrm>
        <a:graphic>
          <a:graphicData uri="http://schemas.openxmlformats.org/drawingml/2006/table">
            <a:tbl>
              <a:tblPr firstRow="1" bandRow="1">
                <a:tableStyleId>{5C22544A-7EE6-4342-B048-85BDC9FD1C3A}</a:tableStyleId>
              </a:tblPr>
              <a:tblGrid>
                <a:gridCol w="1366441">
                  <a:extLst>
                    <a:ext uri="{9D8B030D-6E8A-4147-A177-3AD203B41FA5}">
                      <a16:colId xmlns:a16="http://schemas.microsoft.com/office/drawing/2014/main" val="20000"/>
                    </a:ext>
                  </a:extLst>
                </a:gridCol>
                <a:gridCol w="1366441">
                  <a:extLst>
                    <a:ext uri="{9D8B030D-6E8A-4147-A177-3AD203B41FA5}">
                      <a16:colId xmlns:a16="http://schemas.microsoft.com/office/drawing/2014/main" val="20001"/>
                    </a:ext>
                  </a:extLst>
                </a:gridCol>
              </a:tblGrid>
              <a:tr h="571495">
                <a:tc>
                  <a:txBody>
                    <a:bodyPr/>
                    <a:lstStyle/>
                    <a:p>
                      <a:endParaRPr lang="en-GB" sz="1600" dirty="0"/>
                    </a:p>
                  </a:txBody>
                  <a:tcPr/>
                </a:tc>
                <a:tc>
                  <a:txBody>
                    <a:bodyPr/>
                    <a:lstStyle/>
                    <a:p>
                      <a:r>
                        <a:rPr lang="en-GB" sz="1600" dirty="0"/>
                        <a:t>AS/FS ratio</a:t>
                      </a:r>
                    </a:p>
                    <a:p>
                      <a:r>
                        <a:rPr lang="en-GB" sz="1600" dirty="0"/>
                        <a:t>Alt 3’ss</a:t>
                      </a:r>
                    </a:p>
                  </a:txBody>
                  <a:tcPr/>
                </a:tc>
                <a:extLst>
                  <a:ext uri="{0D108BD9-81ED-4DB2-BD59-A6C34878D82A}">
                    <a16:rowId xmlns:a16="http://schemas.microsoft.com/office/drawing/2014/main" val="10000"/>
                  </a:ext>
                </a:extLst>
              </a:tr>
              <a:tr h="331104">
                <a:tc>
                  <a:txBody>
                    <a:bodyPr/>
                    <a:lstStyle/>
                    <a:p>
                      <a:r>
                        <a:rPr lang="en-GB" sz="1600" dirty="0"/>
                        <a:t>HR RT-PCR</a:t>
                      </a:r>
                    </a:p>
                  </a:txBody>
                  <a:tcPr/>
                </a:tc>
                <a:tc>
                  <a:txBody>
                    <a:bodyPr/>
                    <a:lstStyle/>
                    <a:p>
                      <a:r>
                        <a:rPr lang="en-GB" sz="1600" dirty="0"/>
                        <a:t>0.028</a:t>
                      </a:r>
                    </a:p>
                  </a:txBody>
                  <a:tcPr/>
                </a:tc>
                <a:extLst>
                  <a:ext uri="{0D108BD9-81ED-4DB2-BD59-A6C34878D82A}">
                    <a16:rowId xmlns:a16="http://schemas.microsoft.com/office/drawing/2014/main" val="10001"/>
                  </a:ext>
                </a:extLst>
              </a:tr>
              <a:tr h="331104">
                <a:tc>
                  <a:txBody>
                    <a:bodyPr/>
                    <a:lstStyle/>
                    <a:p>
                      <a:r>
                        <a:rPr lang="en-GB" sz="1600" dirty="0"/>
                        <a:t>Salmon-RTD2</a:t>
                      </a:r>
                    </a:p>
                  </a:txBody>
                  <a:tcPr/>
                </a:tc>
                <a:tc>
                  <a:txBody>
                    <a:bodyPr/>
                    <a:lstStyle/>
                    <a:p>
                      <a:r>
                        <a:rPr lang="en-GB" sz="1600" dirty="0"/>
                        <a:t>0.295</a:t>
                      </a:r>
                    </a:p>
                  </a:txBody>
                  <a:tcPr>
                    <a:solidFill>
                      <a:srgbClr val="FFCCCC"/>
                    </a:solidFill>
                  </a:tcPr>
                </a:tc>
                <a:extLst>
                  <a:ext uri="{0D108BD9-81ED-4DB2-BD59-A6C34878D82A}">
                    <a16:rowId xmlns:a16="http://schemas.microsoft.com/office/drawing/2014/main" val="10002"/>
                  </a:ext>
                </a:extLst>
              </a:tr>
              <a:tr h="571495">
                <a:tc>
                  <a:txBody>
                    <a:bodyPr/>
                    <a:lstStyle/>
                    <a:p>
                      <a:r>
                        <a:rPr lang="en-GB" sz="1600" dirty="0"/>
                        <a:t>Salmon-RTD2-QUASI</a:t>
                      </a:r>
                    </a:p>
                  </a:txBody>
                  <a:tcPr/>
                </a:tc>
                <a:tc>
                  <a:txBody>
                    <a:bodyPr/>
                    <a:lstStyle/>
                    <a:p>
                      <a:r>
                        <a:rPr lang="en-GB" sz="1600" dirty="0"/>
                        <a:t>0.024</a:t>
                      </a:r>
                    </a:p>
                  </a:txBody>
                  <a:tcPr/>
                </a:tc>
                <a:extLst>
                  <a:ext uri="{0D108BD9-81ED-4DB2-BD59-A6C34878D82A}">
                    <a16:rowId xmlns:a16="http://schemas.microsoft.com/office/drawing/2014/main" val="10003"/>
                  </a:ext>
                </a:extLst>
              </a:tr>
              <a:tr h="816421">
                <a:tc>
                  <a:txBody>
                    <a:bodyPr/>
                    <a:lstStyle/>
                    <a:p>
                      <a:r>
                        <a:rPr lang="en-GB" sz="1600" dirty="0"/>
                        <a:t>Splice junction read</a:t>
                      </a:r>
                      <a:r>
                        <a:rPr lang="en-GB" sz="1600" baseline="0" dirty="0"/>
                        <a:t> counts</a:t>
                      </a:r>
                      <a:endParaRPr lang="en-GB" sz="1600" dirty="0"/>
                    </a:p>
                  </a:txBody>
                  <a:tcPr/>
                </a:tc>
                <a:tc>
                  <a:txBody>
                    <a:bodyPr/>
                    <a:lstStyle/>
                    <a:p>
                      <a:r>
                        <a:rPr lang="en-GB" sz="1600" dirty="0"/>
                        <a:t>0.018</a:t>
                      </a:r>
                    </a:p>
                  </a:txBody>
                  <a:tcPr/>
                </a:tc>
                <a:extLst>
                  <a:ext uri="{0D108BD9-81ED-4DB2-BD59-A6C34878D82A}">
                    <a16:rowId xmlns:a16="http://schemas.microsoft.com/office/drawing/2014/main" val="10004"/>
                  </a:ext>
                </a:extLst>
              </a:tr>
            </a:tbl>
          </a:graphicData>
        </a:graphic>
      </p:graphicFrame>
      <p:sp>
        <p:nvSpPr>
          <p:cNvPr id="20" name="Oval 19"/>
          <p:cNvSpPr/>
          <p:nvPr/>
        </p:nvSpPr>
        <p:spPr>
          <a:xfrm>
            <a:off x="6726149" y="2773097"/>
            <a:ext cx="1228298" cy="726909"/>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sp>
        <p:nvSpPr>
          <p:cNvPr id="2" name="Title 1"/>
          <p:cNvSpPr>
            <a:spLocks noGrp="1"/>
          </p:cNvSpPr>
          <p:nvPr>
            <p:ph type="title"/>
          </p:nvPr>
        </p:nvSpPr>
        <p:spPr/>
        <p:txBody>
          <a:bodyPr>
            <a:noAutofit/>
          </a:bodyPr>
          <a:lstStyle/>
          <a:p>
            <a:r>
              <a:rPr lang="en-GB" sz="3600" dirty="0">
                <a:solidFill>
                  <a:schemeClr val="tx2"/>
                </a:solidFill>
              </a:rPr>
              <a:t>AtRTD2-QUASI overcomes effect of UTR variation</a:t>
            </a:r>
          </a:p>
        </p:txBody>
      </p:sp>
      <p:sp>
        <p:nvSpPr>
          <p:cNvPr id="24" name="TextBox 23"/>
          <p:cNvSpPr txBox="1"/>
          <p:nvPr/>
        </p:nvSpPr>
        <p:spPr>
          <a:xfrm>
            <a:off x="821293" y="4964975"/>
            <a:ext cx="4097216" cy="1200329"/>
          </a:xfrm>
          <a:prstGeom prst="rect">
            <a:avLst/>
          </a:prstGeom>
          <a:noFill/>
          <a:ln>
            <a:noFill/>
          </a:ln>
        </p:spPr>
        <p:txBody>
          <a:bodyPr wrap="square" rtlCol="0">
            <a:spAutoFit/>
          </a:bodyPr>
          <a:lstStyle/>
          <a:p>
            <a:pPr defTabSz="457200"/>
            <a:r>
              <a:rPr lang="en-GB" dirty="0">
                <a:solidFill>
                  <a:prstClr val="black"/>
                </a:solidFill>
              </a:rPr>
              <a:t>Three-way corroboration:</a:t>
            </a:r>
          </a:p>
          <a:p>
            <a:pPr marL="285750" indent="-285750" defTabSz="457200">
              <a:buFont typeface="Arial" panose="020B0604020202020204" pitchFamily="34" charset="0"/>
              <a:buChar char="•"/>
            </a:pPr>
            <a:r>
              <a:rPr lang="en-GB" dirty="0">
                <a:solidFill>
                  <a:prstClr val="black"/>
                </a:solidFill>
              </a:rPr>
              <a:t>Salmon/RTD2-QUASI</a:t>
            </a:r>
          </a:p>
          <a:p>
            <a:pPr marL="285750" indent="-285750" defTabSz="457200">
              <a:buFont typeface="Arial" panose="020B0604020202020204" pitchFamily="34" charset="0"/>
              <a:buChar char="•"/>
            </a:pPr>
            <a:r>
              <a:rPr lang="en-GB" dirty="0">
                <a:solidFill>
                  <a:prstClr val="black"/>
                </a:solidFill>
              </a:rPr>
              <a:t>HR RT-PCR</a:t>
            </a:r>
          </a:p>
          <a:p>
            <a:pPr marL="285750" indent="-285750" defTabSz="457200">
              <a:buFont typeface="Arial" panose="020B0604020202020204" pitchFamily="34" charset="0"/>
              <a:buChar char="•"/>
            </a:pPr>
            <a:r>
              <a:rPr lang="en-GB" dirty="0">
                <a:solidFill>
                  <a:prstClr val="black"/>
                </a:solidFill>
              </a:rPr>
              <a:t>Manual splice junction read counts</a:t>
            </a:r>
          </a:p>
        </p:txBody>
      </p:sp>
    </p:spTree>
    <p:extLst>
      <p:ext uri="{BB962C8B-B14F-4D97-AF65-F5344CB8AC3E}">
        <p14:creationId xmlns:p14="http://schemas.microsoft.com/office/powerpoint/2010/main" val="269139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0600" y="1219200"/>
            <a:ext cx="7467600" cy="5447645"/>
          </a:xfrm>
          <a:prstGeom prst="rect">
            <a:avLst/>
          </a:prstGeom>
          <a:noFill/>
        </p:spPr>
        <p:txBody>
          <a:bodyPr wrap="square" rtlCol="0">
            <a:spAutoFit/>
          </a:bodyPr>
          <a:lstStyle/>
          <a:p>
            <a:endParaRPr lang="en-GB" sz="2000" dirty="0"/>
          </a:p>
          <a:p>
            <a:pPr marL="285750" indent="-285750">
              <a:buFont typeface="Arial" panose="020B0604020202020204" pitchFamily="34" charset="0"/>
              <a:buChar char="•"/>
            </a:pPr>
            <a:r>
              <a:rPr lang="en-GB" sz="2400" i="1" dirty="0"/>
              <a:t>Gene level and transcript level quantification</a:t>
            </a:r>
          </a:p>
          <a:p>
            <a:r>
              <a:rPr lang="en-GB" sz="2400" i="1" dirty="0"/>
              <a:t> </a:t>
            </a:r>
          </a:p>
          <a:p>
            <a:endParaRPr lang="en-GB" sz="2400" i="1" dirty="0"/>
          </a:p>
          <a:p>
            <a:pPr marL="285750" indent="-285750">
              <a:buFont typeface="Arial" panose="020B0604020202020204" pitchFamily="34" charset="0"/>
              <a:buChar char="•"/>
            </a:pPr>
            <a:endParaRPr lang="en-GB" sz="2400" i="1" dirty="0">
              <a:solidFill>
                <a:srgbClr val="C00000"/>
              </a:solidFill>
            </a:endParaRPr>
          </a:p>
          <a:p>
            <a:pPr marL="285750" indent="-285750">
              <a:buFont typeface="Arial" panose="020B0604020202020204" pitchFamily="34" charset="0"/>
              <a:buChar char="•"/>
            </a:pPr>
            <a:r>
              <a:rPr lang="en-GB" sz="2400" i="1" dirty="0"/>
              <a:t>Differential Expression</a:t>
            </a:r>
          </a:p>
          <a:p>
            <a:pPr marL="285750" indent="-285750">
              <a:buFont typeface="Arial" panose="020B0604020202020204" pitchFamily="34" charset="0"/>
              <a:buChar char="•"/>
            </a:pPr>
            <a:endParaRPr lang="en-GB" sz="2400" i="1" dirty="0"/>
          </a:p>
          <a:p>
            <a:r>
              <a:rPr lang="en-GB" sz="2400" i="1" dirty="0"/>
              <a:t>	</a:t>
            </a:r>
            <a:r>
              <a:rPr lang="en-GB" sz="2400" i="1" dirty="0">
                <a:solidFill>
                  <a:srgbClr val="C00000"/>
                </a:solidFill>
              </a:rPr>
              <a:t>Reads counts ~ Negative Binomial Distributions</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r>
              <a:rPr lang="en-GB" sz="2400" b="1" i="1" dirty="0"/>
              <a:t>Alternative splicing analysis</a:t>
            </a:r>
          </a:p>
          <a:p>
            <a:pPr marL="285750" indent="-285750">
              <a:buFont typeface="Arial" panose="020B0604020202020204" pitchFamily="34" charset="0"/>
              <a:buChar char="•"/>
            </a:pPr>
            <a:endParaRPr lang="en-GB" sz="2400" i="1" dirty="0">
              <a:solidFill>
                <a:srgbClr val="C00000"/>
              </a:solidFill>
            </a:endParaRPr>
          </a:p>
          <a:p>
            <a:pPr lvl="2"/>
            <a:r>
              <a:rPr lang="en-GB" sz="2400" i="1" dirty="0">
                <a:solidFill>
                  <a:srgbClr val="C00000"/>
                </a:solidFill>
              </a:rPr>
              <a:t>Transcript (alternative splicing) annotations incomplete or inaccurate</a:t>
            </a:r>
          </a:p>
          <a:p>
            <a:pPr marL="285750" indent="-285750">
              <a:buFont typeface="Arial" panose="020B0604020202020204" pitchFamily="34" charset="0"/>
              <a:buChar char="•"/>
            </a:pPr>
            <a:endParaRPr lang="en-GB" sz="2000" i="1" dirty="0">
              <a:solidFill>
                <a:srgbClr val="C00000"/>
              </a:solidFill>
            </a:endParaRPr>
          </a:p>
          <a:p>
            <a:endParaRPr lang="en-GB" sz="2000" i="1" dirty="0">
              <a:solidFill>
                <a:srgbClr val="C00000"/>
              </a:solidFill>
            </a:endParaRPr>
          </a:p>
        </p:txBody>
      </p:sp>
      <p:sp>
        <p:nvSpPr>
          <p:cNvPr id="7" name="Title 1"/>
          <p:cNvSpPr txBox="1">
            <a:spLocks/>
          </p:cNvSpPr>
          <p:nvPr/>
        </p:nvSpPr>
        <p:spPr>
          <a:xfrm>
            <a:off x="1368618" y="203076"/>
            <a:ext cx="61722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dirty="0">
                <a:solidFill>
                  <a:schemeClr val="tx2"/>
                </a:solidFill>
              </a:rPr>
              <a:t>Challenges of RNA-</a:t>
            </a:r>
            <a:r>
              <a:rPr lang="en-GB" sz="3600" dirty="0" err="1">
                <a:solidFill>
                  <a:schemeClr val="tx2"/>
                </a:solidFill>
              </a:rPr>
              <a:t>seq</a:t>
            </a:r>
            <a:r>
              <a:rPr lang="en-GB" sz="3600" dirty="0">
                <a:solidFill>
                  <a:schemeClr val="tx2"/>
                </a:solidFill>
              </a:rPr>
              <a:t> analysis</a:t>
            </a:r>
          </a:p>
        </p:txBody>
      </p:sp>
      <p:grpSp>
        <p:nvGrpSpPr>
          <p:cNvPr id="927" name="Group 926">
            <a:extLst>
              <a:ext uri="{FF2B5EF4-FFF2-40B4-BE49-F238E27FC236}">
                <a16:creationId xmlns:a16="http://schemas.microsoft.com/office/drawing/2014/main" id="{34FC25EE-8B0E-4CB7-B4A4-53F01FFC64CC}"/>
              </a:ext>
            </a:extLst>
          </p:cNvPr>
          <p:cNvGrpSpPr/>
          <p:nvPr/>
        </p:nvGrpSpPr>
        <p:grpSpPr>
          <a:xfrm>
            <a:off x="2819400" y="1981200"/>
            <a:ext cx="4064927" cy="762000"/>
            <a:chOff x="2743200" y="2476500"/>
            <a:chExt cx="4064927" cy="762000"/>
          </a:xfrm>
        </p:grpSpPr>
        <p:sp>
          <p:nvSpPr>
            <p:cNvPr id="3" name="Rectangle: Rounded Corners 2">
              <a:extLst>
                <a:ext uri="{FF2B5EF4-FFF2-40B4-BE49-F238E27FC236}">
                  <a16:creationId xmlns:a16="http://schemas.microsoft.com/office/drawing/2014/main" id="{D23F1468-DFE6-4EF5-82BF-6D5C70EB032D}"/>
                </a:ext>
              </a:extLst>
            </p:cNvPr>
            <p:cNvSpPr/>
            <p:nvPr/>
          </p:nvSpPr>
          <p:spPr>
            <a:xfrm>
              <a:off x="2743200" y="2667000"/>
              <a:ext cx="1143000" cy="381000"/>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solidFill>
                    <a:srgbClr val="C00000"/>
                  </a:solidFill>
                </a:rPr>
                <a:t>Reads</a:t>
              </a:r>
            </a:p>
          </p:txBody>
        </p:sp>
        <p:sp>
          <p:nvSpPr>
            <p:cNvPr id="924" name="Rectangle: Rounded Corners 923">
              <a:extLst>
                <a:ext uri="{FF2B5EF4-FFF2-40B4-BE49-F238E27FC236}">
                  <a16:creationId xmlns:a16="http://schemas.microsoft.com/office/drawing/2014/main" id="{1D922EAD-F03B-4456-8448-F51DC0181A02}"/>
                </a:ext>
              </a:extLst>
            </p:cNvPr>
            <p:cNvSpPr/>
            <p:nvPr/>
          </p:nvSpPr>
          <p:spPr>
            <a:xfrm>
              <a:off x="4953000" y="2476500"/>
              <a:ext cx="1855127" cy="762000"/>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solidFill>
                    <a:srgbClr val="C00000"/>
                  </a:solidFill>
                </a:rPr>
                <a:t>Gene/transcript quantifications</a:t>
              </a:r>
            </a:p>
          </p:txBody>
        </p:sp>
        <p:cxnSp>
          <p:nvCxnSpPr>
            <p:cNvPr id="926" name="Straight Arrow Connector 925">
              <a:extLst>
                <a:ext uri="{FF2B5EF4-FFF2-40B4-BE49-F238E27FC236}">
                  <a16:creationId xmlns:a16="http://schemas.microsoft.com/office/drawing/2014/main" id="{E827DBE3-86C5-45BA-84A6-BCEEA2DFF1E8}"/>
                </a:ext>
              </a:extLst>
            </p:cNvPr>
            <p:cNvCxnSpPr>
              <a:cxnSpLocks/>
              <a:stCxn id="3" idx="3"/>
            </p:cNvCxnSpPr>
            <p:nvPr/>
          </p:nvCxnSpPr>
          <p:spPr>
            <a:xfrm>
              <a:off x="3886200" y="2857500"/>
              <a:ext cx="1066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1863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81000" y="81022"/>
            <a:ext cx="7924800" cy="9857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i="1" dirty="0">
                <a:solidFill>
                  <a:schemeClr val="tx2"/>
                </a:solidFill>
              </a:rPr>
              <a:t>Gene level inference is more accurate using transcript level estimates</a:t>
            </a:r>
          </a:p>
        </p:txBody>
      </p:sp>
      <p:pic>
        <p:nvPicPr>
          <p:cNvPr id="5" name="Picture 4" descr="A screenshot of a cell phone&#10;&#10;Description automatically generated">
            <a:extLst>
              <a:ext uri="{FF2B5EF4-FFF2-40B4-BE49-F238E27FC236}">
                <a16:creationId xmlns:a16="http://schemas.microsoft.com/office/drawing/2014/main" id="{EE6DB997-5D94-4270-9DED-824C780E04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1341750"/>
            <a:ext cx="3048000" cy="2544450"/>
          </a:xfrm>
          <a:prstGeom prst="rect">
            <a:avLst/>
          </a:prstGeom>
        </p:spPr>
      </p:pic>
      <p:pic>
        <p:nvPicPr>
          <p:cNvPr id="6" name="Picture 5">
            <a:extLst>
              <a:ext uri="{FF2B5EF4-FFF2-40B4-BE49-F238E27FC236}">
                <a16:creationId xmlns:a16="http://schemas.microsoft.com/office/drawing/2014/main" id="{25229524-B3C3-4612-A3D3-50BD1BE5627B}"/>
              </a:ext>
            </a:extLst>
          </p:cNvPr>
          <p:cNvPicPr>
            <a:picLocks noChangeAspect="1"/>
          </p:cNvPicPr>
          <p:nvPr/>
        </p:nvPicPr>
        <p:blipFill>
          <a:blip r:embed="rId4"/>
          <a:stretch>
            <a:fillRect/>
          </a:stretch>
        </p:blipFill>
        <p:spPr>
          <a:xfrm>
            <a:off x="3124200" y="2100262"/>
            <a:ext cx="6105525" cy="2657475"/>
          </a:xfrm>
          <a:prstGeom prst="rect">
            <a:avLst/>
          </a:prstGeom>
        </p:spPr>
      </p:pic>
      <p:pic>
        <p:nvPicPr>
          <p:cNvPr id="9" name="Picture 8">
            <a:extLst>
              <a:ext uri="{FF2B5EF4-FFF2-40B4-BE49-F238E27FC236}">
                <a16:creationId xmlns:a16="http://schemas.microsoft.com/office/drawing/2014/main" id="{0E8E4C3D-9E14-446E-91DF-08F2A9992ABC}"/>
              </a:ext>
            </a:extLst>
          </p:cNvPr>
          <p:cNvPicPr>
            <a:picLocks noChangeAspect="1"/>
          </p:cNvPicPr>
          <p:nvPr/>
        </p:nvPicPr>
        <p:blipFill>
          <a:blip r:embed="rId5"/>
          <a:stretch>
            <a:fillRect/>
          </a:stretch>
        </p:blipFill>
        <p:spPr>
          <a:xfrm>
            <a:off x="1143000" y="3962400"/>
            <a:ext cx="6105525" cy="2544561"/>
          </a:xfrm>
          <a:prstGeom prst="rect">
            <a:avLst/>
          </a:prstGeom>
        </p:spPr>
      </p:pic>
    </p:spTree>
    <p:extLst>
      <p:ext uri="{BB962C8B-B14F-4D97-AF65-F5344CB8AC3E}">
        <p14:creationId xmlns:p14="http://schemas.microsoft.com/office/powerpoint/2010/main" val="52833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0600" y="1219200"/>
            <a:ext cx="7467600" cy="3170099"/>
          </a:xfrm>
          <a:prstGeom prst="rect">
            <a:avLst/>
          </a:prstGeom>
          <a:noFill/>
        </p:spPr>
        <p:txBody>
          <a:bodyPr wrap="square" rtlCol="0">
            <a:spAutoFit/>
          </a:bodyPr>
          <a:lstStyle/>
          <a:p>
            <a:pPr marL="285750" indent="-285750">
              <a:buFont typeface="Arial" panose="020B0604020202020204" pitchFamily="34" charset="0"/>
              <a:buChar char="•"/>
            </a:pPr>
            <a:r>
              <a:rPr lang="en-GB" sz="2000" dirty="0"/>
              <a:t>New alignment free transcript quantification tools developed -</a:t>
            </a:r>
            <a:r>
              <a:rPr lang="en-GB" sz="2000" i="1" dirty="0"/>
              <a:t>Sailfish, Salmon, </a:t>
            </a:r>
            <a:r>
              <a:rPr lang="en-GB" sz="2000" i="1" dirty="0" err="1"/>
              <a:t>kallisto</a:t>
            </a:r>
            <a:r>
              <a:rPr lang="en-GB" sz="2000" i="1" dirty="0"/>
              <a:t>…</a:t>
            </a:r>
          </a:p>
          <a:p>
            <a:pPr marL="742950" lvl="1" indent="-285750">
              <a:buFont typeface="Arial" panose="020B0604020202020204" pitchFamily="34" charset="0"/>
              <a:buChar char="•"/>
            </a:pPr>
            <a:r>
              <a:rPr lang="en-GB" sz="2000" i="1" dirty="0"/>
              <a:t>Fast ( &gt; 20-50 times faster)</a:t>
            </a:r>
          </a:p>
          <a:p>
            <a:pPr marL="742950" lvl="1" indent="-285750">
              <a:buFont typeface="Arial" panose="020B0604020202020204" pitchFamily="34" charset="0"/>
              <a:buChar char="•"/>
            </a:pPr>
            <a:r>
              <a:rPr lang="en-GB" sz="2000" i="1" dirty="0"/>
              <a:t>Saves time and data storage</a:t>
            </a:r>
          </a:p>
          <a:p>
            <a:pPr marL="742950" lvl="1" indent="-285750">
              <a:buFont typeface="Arial" panose="020B0604020202020204" pitchFamily="34" charset="0"/>
              <a:buChar char="•"/>
            </a:pPr>
            <a:r>
              <a:rPr lang="en-GB" sz="2000" i="1" dirty="0"/>
              <a:t>Accurate</a:t>
            </a:r>
          </a:p>
          <a:p>
            <a:pPr marL="742950" lvl="1" indent="-285750">
              <a:buFont typeface="Arial" panose="020B0604020202020204" pitchFamily="34" charset="0"/>
              <a:buChar char="•"/>
            </a:pPr>
            <a:endParaRPr lang="en-GB" sz="2000" i="1" dirty="0"/>
          </a:p>
          <a:p>
            <a:pPr marL="742950" lvl="1" indent="-285750">
              <a:buFont typeface="Arial" panose="020B0604020202020204" pitchFamily="34" charset="0"/>
              <a:buChar char="•"/>
            </a:pPr>
            <a:r>
              <a:rPr lang="en-GB" sz="2000" i="1" dirty="0">
                <a:solidFill>
                  <a:srgbClr val="C00000"/>
                </a:solidFill>
              </a:rPr>
              <a:t>Requires a transcript reference</a:t>
            </a:r>
          </a:p>
          <a:p>
            <a:pPr marL="285750" indent="-285750">
              <a:buFont typeface="Arial" panose="020B0604020202020204" pitchFamily="34" charset="0"/>
              <a:buChar char="•"/>
            </a:pPr>
            <a:endParaRPr lang="en-GB" sz="2000" i="1" dirty="0">
              <a:solidFill>
                <a:srgbClr val="C00000"/>
              </a:solidFill>
            </a:endParaRPr>
          </a:p>
          <a:p>
            <a:pPr lvl="1"/>
            <a:endParaRPr lang="en-GB" sz="2000" dirty="0"/>
          </a:p>
          <a:p>
            <a:pPr lvl="1"/>
            <a:endParaRPr lang="en-GB" sz="2000" dirty="0"/>
          </a:p>
        </p:txBody>
      </p:sp>
      <p:sp>
        <p:nvSpPr>
          <p:cNvPr id="7" name="Title 1"/>
          <p:cNvSpPr txBox="1">
            <a:spLocks/>
          </p:cNvSpPr>
          <p:nvPr/>
        </p:nvSpPr>
        <p:spPr>
          <a:xfrm>
            <a:off x="761999" y="203076"/>
            <a:ext cx="7569961"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i="1" dirty="0">
                <a:solidFill>
                  <a:schemeClr val="tx2"/>
                </a:solidFill>
              </a:rPr>
              <a:t>Accurate transcript level estimates depends on the reference</a:t>
            </a:r>
            <a:endParaRPr lang="en-GB" sz="3600" dirty="0">
              <a:solidFill>
                <a:schemeClr val="tx2"/>
              </a:solidFill>
            </a:endParaRPr>
          </a:p>
        </p:txBody>
      </p:sp>
      <p:grpSp>
        <p:nvGrpSpPr>
          <p:cNvPr id="924" name="Group 923">
            <a:extLst>
              <a:ext uri="{FF2B5EF4-FFF2-40B4-BE49-F238E27FC236}">
                <a16:creationId xmlns:a16="http://schemas.microsoft.com/office/drawing/2014/main" id="{32099E94-57E2-4F5D-B36B-433BD74A82EC}"/>
              </a:ext>
            </a:extLst>
          </p:cNvPr>
          <p:cNvGrpSpPr/>
          <p:nvPr/>
        </p:nvGrpSpPr>
        <p:grpSpPr>
          <a:xfrm>
            <a:off x="1981200" y="3657600"/>
            <a:ext cx="4648200" cy="2743200"/>
            <a:chOff x="1047344" y="724229"/>
            <a:chExt cx="8128744" cy="4594481"/>
          </a:xfrm>
        </p:grpSpPr>
        <p:pic>
          <p:nvPicPr>
            <p:cNvPr id="925" name="Picture 924">
              <a:extLst>
                <a:ext uri="{FF2B5EF4-FFF2-40B4-BE49-F238E27FC236}">
                  <a16:creationId xmlns:a16="http://schemas.microsoft.com/office/drawing/2014/main" id="{477ABA12-F7FA-4609-992F-26350DD3F033}"/>
                </a:ext>
              </a:extLst>
            </p:cNvPr>
            <p:cNvPicPr>
              <a:picLocks noChangeAspect="1"/>
            </p:cNvPicPr>
            <p:nvPr/>
          </p:nvPicPr>
          <p:blipFill>
            <a:blip r:embed="rId2"/>
            <a:stretch>
              <a:fillRect/>
            </a:stretch>
          </p:blipFill>
          <p:spPr>
            <a:xfrm>
              <a:off x="1047344" y="2323970"/>
              <a:ext cx="2360990" cy="1471462"/>
            </a:xfrm>
            <a:prstGeom prst="rect">
              <a:avLst/>
            </a:prstGeom>
          </p:spPr>
        </p:pic>
        <p:pic>
          <p:nvPicPr>
            <p:cNvPr id="926" name="Picture 925">
              <a:extLst>
                <a:ext uri="{FF2B5EF4-FFF2-40B4-BE49-F238E27FC236}">
                  <a16:creationId xmlns:a16="http://schemas.microsoft.com/office/drawing/2014/main" id="{366183EB-EF6E-48C4-B702-3CB07C1199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6381" y="3161925"/>
              <a:ext cx="2504999" cy="1669762"/>
            </a:xfrm>
            <a:prstGeom prst="rect">
              <a:avLst/>
            </a:prstGeom>
          </p:spPr>
        </p:pic>
        <p:pic>
          <p:nvPicPr>
            <p:cNvPr id="927" name="Picture 926">
              <a:extLst>
                <a:ext uri="{FF2B5EF4-FFF2-40B4-BE49-F238E27FC236}">
                  <a16:creationId xmlns:a16="http://schemas.microsoft.com/office/drawing/2014/main" id="{4E29EDE3-D532-4039-9458-5105948F06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26100" y="2216268"/>
              <a:ext cx="2032100" cy="3102442"/>
            </a:xfrm>
            <a:prstGeom prst="rect">
              <a:avLst/>
            </a:prstGeom>
          </p:spPr>
        </p:pic>
        <p:cxnSp>
          <p:nvCxnSpPr>
            <p:cNvPr id="928" name="Straight Arrow Connector 927">
              <a:extLst>
                <a:ext uri="{FF2B5EF4-FFF2-40B4-BE49-F238E27FC236}">
                  <a16:creationId xmlns:a16="http://schemas.microsoft.com/office/drawing/2014/main" id="{7AE66F4E-DABE-4328-9C98-8B092A380616}"/>
                </a:ext>
              </a:extLst>
            </p:cNvPr>
            <p:cNvCxnSpPr/>
            <p:nvPr/>
          </p:nvCxnSpPr>
          <p:spPr>
            <a:xfrm>
              <a:off x="4746812" y="3453846"/>
              <a:ext cx="1408328" cy="0"/>
            </a:xfrm>
            <a:prstGeom prst="straightConnector1">
              <a:avLst/>
            </a:prstGeom>
            <a:ln w="76200">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929" name="TextBox 928">
              <a:extLst>
                <a:ext uri="{FF2B5EF4-FFF2-40B4-BE49-F238E27FC236}">
                  <a16:creationId xmlns:a16="http://schemas.microsoft.com/office/drawing/2014/main" id="{9469222B-45BE-4E38-83BB-565FD20AAD17}"/>
                </a:ext>
              </a:extLst>
            </p:cNvPr>
            <p:cNvSpPr txBox="1"/>
            <p:nvPr/>
          </p:nvSpPr>
          <p:spPr>
            <a:xfrm>
              <a:off x="5340345" y="724229"/>
              <a:ext cx="3835743" cy="1498651"/>
            </a:xfrm>
            <a:prstGeom prst="rect">
              <a:avLst/>
            </a:prstGeom>
            <a:noFill/>
          </p:spPr>
          <p:txBody>
            <a:bodyPr wrap="none" rtlCol="0">
              <a:spAutoFit/>
            </a:bodyPr>
            <a:lstStyle/>
            <a:p>
              <a:pPr defTabSz="457189"/>
              <a:r>
                <a:rPr lang="en-GB" sz="2400" dirty="0">
                  <a:solidFill>
                    <a:srgbClr val="0070C0"/>
                  </a:solidFill>
                </a:rPr>
                <a:t>Experiment</a:t>
              </a:r>
            </a:p>
          </p:txBody>
        </p:sp>
        <p:sp>
          <p:nvSpPr>
            <p:cNvPr id="930" name="TextBox 929">
              <a:extLst>
                <a:ext uri="{FF2B5EF4-FFF2-40B4-BE49-F238E27FC236}">
                  <a16:creationId xmlns:a16="http://schemas.microsoft.com/office/drawing/2014/main" id="{2EAE7404-D85C-4501-9BC5-76460A3DB6A1}"/>
                </a:ext>
              </a:extLst>
            </p:cNvPr>
            <p:cNvSpPr txBox="1"/>
            <p:nvPr/>
          </p:nvSpPr>
          <p:spPr>
            <a:xfrm>
              <a:off x="1125641" y="768731"/>
              <a:ext cx="3405493" cy="1498651"/>
            </a:xfrm>
            <a:prstGeom prst="rect">
              <a:avLst/>
            </a:prstGeom>
            <a:noFill/>
          </p:spPr>
          <p:txBody>
            <a:bodyPr wrap="none" rtlCol="0">
              <a:spAutoFit/>
            </a:bodyPr>
            <a:lstStyle/>
            <a:p>
              <a:pPr defTabSz="457189"/>
              <a:r>
                <a:rPr lang="en-GB" sz="2400" dirty="0">
                  <a:solidFill>
                    <a:srgbClr val="0070C0"/>
                  </a:solidFill>
                </a:rPr>
                <a:t>Reference</a:t>
              </a:r>
            </a:p>
          </p:txBody>
        </p:sp>
      </p:grpSp>
    </p:spTree>
    <p:extLst>
      <p:ext uri="{BB962C8B-B14F-4D97-AF65-F5344CB8AC3E}">
        <p14:creationId xmlns:p14="http://schemas.microsoft.com/office/powerpoint/2010/main" val="3119339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D0F2C-675A-4B2F-84BB-533BB28C0FCD}"/>
              </a:ext>
            </a:extLst>
          </p:cNvPr>
          <p:cNvSpPr txBox="1">
            <a:spLocks/>
          </p:cNvSpPr>
          <p:nvPr/>
        </p:nvSpPr>
        <p:spPr>
          <a:xfrm>
            <a:off x="761999" y="203076"/>
            <a:ext cx="7569961"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i="1" dirty="0">
                <a:solidFill>
                  <a:schemeClr val="tx2"/>
                </a:solidFill>
              </a:rPr>
              <a:t>Accurate transcript level estimates depends on the reference</a:t>
            </a:r>
            <a:endParaRPr lang="en-GB" sz="3600" dirty="0">
              <a:solidFill>
                <a:schemeClr val="tx2"/>
              </a:solidFill>
            </a:endParaRPr>
          </a:p>
        </p:txBody>
      </p:sp>
      <p:sp>
        <p:nvSpPr>
          <p:cNvPr id="3" name="Rectangle 2">
            <a:extLst>
              <a:ext uri="{FF2B5EF4-FFF2-40B4-BE49-F238E27FC236}">
                <a16:creationId xmlns:a16="http://schemas.microsoft.com/office/drawing/2014/main" id="{15F9DB46-3E5A-4853-9806-478C89AC3295}"/>
              </a:ext>
            </a:extLst>
          </p:cNvPr>
          <p:cNvSpPr/>
          <p:nvPr/>
        </p:nvSpPr>
        <p:spPr>
          <a:xfrm>
            <a:off x="704271" y="1566707"/>
            <a:ext cx="3200400" cy="5016758"/>
          </a:xfrm>
          <a:prstGeom prst="rect">
            <a:avLst/>
          </a:prstGeom>
        </p:spPr>
        <p:txBody>
          <a:bodyPr wrap="square">
            <a:spAutoFit/>
          </a:bodyPr>
          <a:lstStyle/>
          <a:p>
            <a:pPr marL="285750" indent="-285750">
              <a:buFont typeface="Arial" panose="020B0604020202020204" pitchFamily="34" charset="0"/>
              <a:buChar char="•"/>
            </a:pPr>
            <a:r>
              <a:rPr lang="en-GB" sz="2000" i="1" dirty="0"/>
              <a:t>Existing transcript reference is typically incomplete or poor quality, particularly for plant species</a:t>
            </a:r>
            <a:endParaRPr lang="en-GB" sz="2000" dirty="0"/>
          </a:p>
          <a:p>
            <a:endParaRPr lang="en-GB" sz="2000" dirty="0"/>
          </a:p>
          <a:p>
            <a:pPr marL="285750" indent="-285750">
              <a:buFont typeface="Arial" panose="020B0604020202020204" pitchFamily="34" charset="0"/>
              <a:buChar char="•"/>
            </a:pPr>
            <a:r>
              <a:rPr lang="en-GB" sz="2000" dirty="0"/>
              <a:t>Mapping to genome reference and assembled transcripts using Cufflinks, etc - main stream analysis methods for RNA-</a:t>
            </a:r>
            <a:r>
              <a:rPr lang="en-GB" sz="2000" dirty="0" err="1"/>
              <a:t>seq</a:t>
            </a:r>
            <a:endParaRPr lang="en-GB" sz="2000" dirty="0"/>
          </a:p>
          <a:p>
            <a:pPr marL="742950" lvl="1" indent="-285750">
              <a:buFont typeface="Arial" panose="020B0604020202020204" pitchFamily="34" charset="0"/>
              <a:buChar char="•"/>
            </a:pPr>
            <a:r>
              <a:rPr lang="en-GB" sz="2000" dirty="0"/>
              <a:t>Slow</a:t>
            </a:r>
          </a:p>
          <a:p>
            <a:pPr marL="742950" lvl="1" indent="-285750">
              <a:buFont typeface="Arial" panose="020B0604020202020204" pitchFamily="34" charset="0"/>
              <a:buChar char="•"/>
            </a:pPr>
            <a:r>
              <a:rPr lang="en-GB" sz="2000" dirty="0"/>
              <a:t>Transcript assembly: 50%-80% mis-assembled and 50%-80% missing</a:t>
            </a:r>
          </a:p>
        </p:txBody>
      </p:sp>
      <p:grpSp>
        <p:nvGrpSpPr>
          <p:cNvPr id="4" name="Group 3">
            <a:extLst>
              <a:ext uri="{FF2B5EF4-FFF2-40B4-BE49-F238E27FC236}">
                <a16:creationId xmlns:a16="http://schemas.microsoft.com/office/drawing/2014/main" id="{0991B520-315F-4063-8683-3C6ECBD25875}"/>
              </a:ext>
            </a:extLst>
          </p:cNvPr>
          <p:cNvGrpSpPr/>
          <p:nvPr/>
        </p:nvGrpSpPr>
        <p:grpSpPr>
          <a:xfrm>
            <a:off x="3429000" y="1346076"/>
            <a:ext cx="5569190" cy="2518799"/>
            <a:chOff x="-559180" y="928634"/>
            <a:chExt cx="9260337" cy="5220102"/>
          </a:xfrm>
        </p:grpSpPr>
        <p:sp>
          <p:nvSpPr>
            <p:cNvPr id="5" name="TextBox 4">
              <a:extLst>
                <a:ext uri="{FF2B5EF4-FFF2-40B4-BE49-F238E27FC236}">
                  <a16:creationId xmlns:a16="http://schemas.microsoft.com/office/drawing/2014/main" id="{BFB599F5-3072-4889-9BA8-54872F502840}"/>
                </a:ext>
              </a:extLst>
            </p:cNvPr>
            <p:cNvSpPr txBox="1"/>
            <p:nvPr/>
          </p:nvSpPr>
          <p:spPr>
            <a:xfrm>
              <a:off x="-130851" y="1685555"/>
              <a:ext cx="1190519" cy="523221"/>
            </a:xfrm>
            <a:prstGeom prst="rect">
              <a:avLst/>
            </a:prstGeom>
            <a:noFill/>
          </p:spPr>
          <p:txBody>
            <a:bodyPr wrap="none" rtlCol="0">
              <a:spAutoFit/>
            </a:bodyPr>
            <a:lstStyle/>
            <a:p>
              <a:pPr defTabSz="457189"/>
              <a:r>
                <a:rPr lang="en-GB" sz="2800" dirty="0">
                  <a:solidFill>
                    <a:srgbClr val="0070C0"/>
                  </a:solidFill>
                </a:rPr>
                <a:t>TAIR10</a:t>
              </a:r>
            </a:p>
          </p:txBody>
        </p:sp>
        <p:pic>
          <p:nvPicPr>
            <p:cNvPr id="6" name="Picture 5">
              <a:extLst>
                <a:ext uri="{FF2B5EF4-FFF2-40B4-BE49-F238E27FC236}">
                  <a16:creationId xmlns:a16="http://schemas.microsoft.com/office/drawing/2014/main" id="{681498B6-9F46-4833-9524-A93731C9D2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6618" y="1947166"/>
              <a:ext cx="2066544" cy="1549908"/>
            </a:xfrm>
            <a:prstGeom prst="rect">
              <a:avLst/>
            </a:prstGeom>
          </p:spPr>
        </p:pic>
        <p:sp>
          <p:nvSpPr>
            <p:cNvPr id="7" name="TextBox 6">
              <a:extLst>
                <a:ext uri="{FF2B5EF4-FFF2-40B4-BE49-F238E27FC236}">
                  <a16:creationId xmlns:a16="http://schemas.microsoft.com/office/drawing/2014/main" id="{45A627AC-AA37-4955-80F0-FA08AB4E2134}"/>
                </a:ext>
              </a:extLst>
            </p:cNvPr>
            <p:cNvSpPr txBox="1"/>
            <p:nvPr/>
          </p:nvSpPr>
          <p:spPr>
            <a:xfrm>
              <a:off x="-559180" y="4067852"/>
              <a:ext cx="1671292" cy="523221"/>
            </a:xfrm>
            <a:prstGeom prst="rect">
              <a:avLst/>
            </a:prstGeom>
            <a:noFill/>
          </p:spPr>
          <p:txBody>
            <a:bodyPr wrap="none" rtlCol="0">
              <a:spAutoFit/>
            </a:bodyPr>
            <a:lstStyle/>
            <a:p>
              <a:pPr defTabSz="457189"/>
              <a:r>
                <a:rPr lang="en-GB" sz="2800" dirty="0">
                  <a:solidFill>
                    <a:srgbClr val="0070C0"/>
                  </a:solidFill>
                </a:rPr>
                <a:t>Araport11</a:t>
              </a:r>
            </a:p>
          </p:txBody>
        </p:sp>
        <p:pic>
          <p:nvPicPr>
            <p:cNvPr id="8" name="Picture 7">
              <a:extLst>
                <a:ext uri="{FF2B5EF4-FFF2-40B4-BE49-F238E27FC236}">
                  <a16:creationId xmlns:a16="http://schemas.microsoft.com/office/drawing/2014/main" id="{ED346C45-03E2-4A1E-8B10-0396D6E20C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36618" y="4086862"/>
              <a:ext cx="2066544" cy="1549908"/>
            </a:xfrm>
            <a:prstGeom prst="rect">
              <a:avLst/>
            </a:prstGeom>
          </p:spPr>
        </p:pic>
        <p:sp>
          <p:nvSpPr>
            <p:cNvPr id="10" name="TextBox 9">
              <a:extLst>
                <a:ext uri="{FF2B5EF4-FFF2-40B4-BE49-F238E27FC236}">
                  <a16:creationId xmlns:a16="http://schemas.microsoft.com/office/drawing/2014/main" id="{31ED3563-88C2-46DD-8576-E65E1715F02C}"/>
                </a:ext>
              </a:extLst>
            </p:cNvPr>
            <p:cNvSpPr txBox="1"/>
            <p:nvPr/>
          </p:nvSpPr>
          <p:spPr>
            <a:xfrm>
              <a:off x="4728385" y="5191955"/>
              <a:ext cx="307167" cy="956781"/>
            </a:xfrm>
            <a:prstGeom prst="rect">
              <a:avLst/>
            </a:prstGeom>
            <a:noFill/>
          </p:spPr>
          <p:txBody>
            <a:bodyPr wrap="none" rtlCol="0">
              <a:spAutoFit/>
            </a:bodyPr>
            <a:lstStyle/>
            <a:p>
              <a:pPr defTabSz="457189"/>
              <a:endParaRPr lang="en-GB" sz="2400" dirty="0">
                <a:solidFill>
                  <a:srgbClr val="0070C0"/>
                </a:solidFill>
              </a:endParaRPr>
            </a:p>
          </p:txBody>
        </p:sp>
        <p:pic>
          <p:nvPicPr>
            <p:cNvPr id="11" name="Picture 10">
              <a:extLst>
                <a:ext uri="{FF2B5EF4-FFF2-40B4-BE49-F238E27FC236}">
                  <a16:creationId xmlns:a16="http://schemas.microsoft.com/office/drawing/2014/main" id="{8B95AAAA-8D8D-4EA7-8EB3-889A9EEB91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5021" y="2104640"/>
              <a:ext cx="4136136" cy="3102102"/>
            </a:xfrm>
            <a:prstGeom prst="rect">
              <a:avLst/>
            </a:prstGeom>
          </p:spPr>
        </p:pic>
        <p:sp>
          <p:nvSpPr>
            <p:cNvPr id="12" name="Title 1">
              <a:extLst>
                <a:ext uri="{FF2B5EF4-FFF2-40B4-BE49-F238E27FC236}">
                  <a16:creationId xmlns:a16="http://schemas.microsoft.com/office/drawing/2014/main" id="{DCC4B59F-2A56-418F-AC7C-F5FE77F24DB4}"/>
                </a:ext>
              </a:extLst>
            </p:cNvPr>
            <p:cNvSpPr txBox="1">
              <a:spLocks/>
            </p:cNvSpPr>
            <p:nvPr/>
          </p:nvSpPr>
          <p:spPr>
            <a:xfrm>
              <a:off x="694945" y="928634"/>
              <a:ext cx="8006212" cy="523221"/>
            </a:xfrm>
            <a:prstGeom prst="rect">
              <a:avLst/>
            </a:prstGeom>
          </p:spPr>
          <p:txBody>
            <a:bodyPr vert="horz" lIns="68580" tIns="34290" rIns="68580" bIns="34290" rtlCol="0" anchor="ctr">
              <a:noAutofit/>
            </a:bodyPr>
            <a:lstStyle>
              <a:lvl1pPr marL="0" indent="0" algn="l" defTabSz="609585" rtl="0" eaLnBrk="1" latinLnBrk="0" hangingPunct="1">
                <a:spcBef>
                  <a:spcPct val="0"/>
                </a:spcBef>
                <a:buClr>
                  <a:srgbClr val="799934"/>
                </a:buClr>
                <a:buFont typeface="Arial"/>
                <a:buNone/>
                <a:defRPr sz="4800" b="1" i="0" kern="1200">
                  <a:solidFill>
                    <a:srgbClr val="555559"/>
                  </a:solidFill>
                  <a:latin typeface="+mj-lt"/>
                  <a:ea typeface="+mj-ea"/>
                  <a:cs typeface="+mj-cs"/>
                </a:defRPr>
              </a:lvl1pPr>
            </a:lstStyle>
            <a:p>
              <a:pPr algn="ctr" defTabSz="457189">
                <a:defRPr/>
              </a:pPr>
              <a:r>
                <a:rPr lang="en-GB" sz="2700" b="0" dirty="0">
                  <a:solidFill>
                    <a:srgbClr val="0070C0"/>
                  </a:solidFill>
                  <a:latin typeface="Calibri"/>
                </a:rPr>
                <a:t>RTDs in Arabidopsis!</a:t>
              </a:r>
              <a:endParaRPr lang="en-US" sz="2700" b="0" dirty="0">
                <a:solidFill>
                  <a:srgbClr val="0070C0"/>
                </a:solidFill>
                <a:latin typeface="Calibri"/>
              </a:endParaRPr>
            </a:p>
          </p:txBody>
        </p:sp>
      </p:grpSp>
      <p:grpSp>
        <p:nvGrpSpPr>
          <p:cNvPr id="13" name="Group 12">
            <a:extLst>
              <a:ext uri="{FF2B5EF4-FFF2-40B4-BE49-F238E27FC236}">
                <a16:creationId xmlns:a16="http://schemas.microsoft.com/office/drawing/2014/main" id="{2394CC04-6283-4D8B-9800-CF794699EC8A}"/>
              </a:ext>
            </a:extLst>
          </p:cNvPr>
          <p:cNvGrpSpPr/>
          <p:nvPr/>
        </p:nvGrpSpPr>
        <p:grpSpPr>
          <a:xfrm>
            <a:off x="4321674" y="3886200"/>
            <a:ext cx="4441326" cy="2677656"/>
            <a:chOff x="2390360" y="1740292"/>
            <a:chExt cx="6833103" cy="6500151"/>
          </a:xfrm>
        </p:grpSpPr>
        <p:sp>
          <p:nvSpPr>
            <p:cNvPr id="14" name="TextBox 13">
              <a:extLst>
                <a:ext uri="{FF2B5EF4-FFF2-40B4-BE49-F238E27FC236}">
                  <a16:creationId xmlns:a16="http://schemas.microsoft.com/office/drawing/2014/main" id="{13907DFC-A539-4009-AF0D-60C73481A0EB}"/>
                </a:ext>
              </a:extLst>
            </p:cNvPr>
            <p:cNvSpPr txBox="1"/>
            <p:nvPr/>
          </p:nvSpPr>
          <p:spPr>
            <a:xfrm>
              <a:off x="2390360" y="1740292"/>
              <a:ext cx="3855264" cy="6500151"/>
            </a:xfrm>
            <a:prstGeom prst="rect">
              <a:avLst/>
            </a:prstGeom>
            <a:solidFill>
              <a:schemeClr val="accent4">
                <a:lumMod val="20000"/>
                <a:lumOff val="80000"/>
              </a:schemeClr>
            </a:solidFill>
          </p:spPr>
          <p:txBody>
            <a:bodyPr wrap="none" rtlCol="0">
              <a:spAutoFit/>
            </a:bodyPr>
            <a:lstStyle/>
            <a:p>
              <a:r>
                <a:rPr lang="en-GB" sz="1200" b="1" dirty="0">
                  <a:latin typeface="Times New Roman" panose="02020603050405020304" pitchFamily="18" charset="0"/>
                  <a:cs typeface="Times New Roman" panose="02020603050405020304" pitchFamily="18" charset="0"/>
                </a:rPr>
                <a:t>Machination</a:t>
              </a:r>
              <a:r>
                <a:rPr lang="en-GB" sz="1200" dirty="0">
                  <a:latin typeface="Times New Roman" panose="02020603050405020304" pitchFamily="18" charset="0"/>
                  <a:cs typeface="Times New Roman" panose="02020603050405020304" pitchFamily="18" charset="0"/>
                </a:rPr>
                <a:t>, </a:t>
              </a:r>
              <a:r>
                <a:rPr lang="en-GB" sz="1200" i="1" dirty="0">
                  <a:latin typeface="Times New Roman" panose="02020603050405020304" pitchFamily="18" charset="0"/>
                  <a:cs typeface="Times New Roman" panose="02020603050405020304" pitchFamily="18" charset="0"/>
                </a:rPr>
                <a:t>n</a:t>
              </a:r>
              <a:r>
                <a:rPr lang="en-GB" sz="1200" dirty="0">
                  <a:latin typeface="Times New Roman" panose="02020603050405020304" pitchFamily="18" charset="0"/>
                  <a:cs typeface="Times New Roman" panose="02020603050405020304" pitchFamily="18" charset="0"/>
                </a:rPr>
                <a:t>, something invented </a:t>
              </a:r>
            </a:p>
            <a:p>
              <a:r>
                <a:rPr lang="en-GB" sz="1200" dirty="0">
                  <a:latin typeface="Times New Roman" panose="02020603050405020304" pitchFamily="18" charset="0"/>
                  <a:cs typeface="Times New Roman" panose="02020603050405020304" pitchFamily="18" charset="0"/>
                </a:rPr>
                <a:t>or contrived</a:t>
              </a:r>
            </a:p>
            <a:p>
              <a:pPr lvl="0"/>
              <a:r>
                <a:rPr lang="en-GB" sz="1200" b="1" dirty="0">
                  <a:solidFill>
                    <a:prstClr val="black"/>
                  </a:solidFill>
                  <a:latin typeface="Times New Roman" panose="02020603050405020304" pitchFamily="18" charset="0"/>
                  <a:cs typeface="Times New Roman" panose="02020603050405020304" pitchFamily="18" charset="0"/>
                </a:rPr>
                <a:t>Machination</a:t>
              </a:r>
              <a:r>
                <a:rPr lang="en-GB" sz="1200" dirty="0">
                  <a:solidFill>
                    <a:prstClr val="black"/>
                  </a:solidFill>
                  <a:latin typeface="Times New Roman" panose="02020603050405020304" pitchFamily="18" charset="0"/>
                  <a:cs typeface="Times New Roman" panose="02020603050405020304" pitchFamily="18" charset="0"/>
                </a:rPr>
                <a:t>, </a:t>
              </a:r>
              <a:r>
                <a:rPr lang="en-GB" sz="1200" i="1" dirty="0">
                  <a:solidFill>
                    <a:prstClr val="black"/>
                  </a:solidFill>
                  <a:latin typeface="Times New Roman" panose="02020603050405020304" pitchFamily="18" charset="0"/>
                  <a:cs typeface="Times New Roman" panose="02020603050405020304" pitchFamily="18" charset="0"/>
                </a:rPr>
                <a:t>n</a:t>
              </a:r>
              <a:r>
                <a:rPr lang="en-GB" sz="1200" dirty="0">
                  <a:solidFill>
                    <a:prstClr val="black"/>
                  </a:solidFill>
                  <a:latin typeface="Times New Roman" panose="02020603050405020304" pitchFamily="18" charset="0"/>
                  <a:cs typeface="Times New Roman" panose="02020603050405020304" pitchFamily="18" charset="0"/>
                </a:rPr>
                <a:t>, something invented </a:t>
              </a:r>
            </a:p>
            <a:p>
              <a:pPr lvl="0"/>
              <a:r>
                <a:rPr lang="en-GB" sz="1200" dirty="0">
                  <a:solidFill>
                    <a:prstClr val="black"/>
                  </a:solidFill>
                  <a:latin typeface="Times New Roman" panose="02020603050405020304" pitchFamily="18" charset="0"/>
                  <a:cs typeface="Times New Roman" panose="02020603050405020304" pitchFamily="18" charset="0"/>
                </a:rPr>
                <a:t>or contrived</a:t>
              </a:r>
            </a:p>
            <a:p>
              <a:pPr lvl="0"/>
              <a:r>
                <a:rPr lang="en-GB" sz="1200" b="1" dirty="0" err="1">
                  <a:solidFill>
                    <a:prstClr val="black"/>
                  </a:solidFill>
                  <a:latin typeface="Times New Roman" panose="02020603050405020304" pitchFamily="18" charset="0"/>
                  <a:cs typeface="Times New Roman" panose="02020603050405020304" pitchFamily="18" charset="0"/>
                </a:rPr>
                <a:t>Maction</a:t>
              </a:r>
              <a:r>
                <a:rPr lang="en-GB" sz="1200" dirty="0">
                  <a:solidFill>
                    <a:prstClr val="black"/>
                  </a:solidFill>
                  <a:latin typeface="Times New Roman" panose="02020603050405020304" pitchFamily="18" charset="0"/>
                  <a:cs typeface="Times New Roman" panose="02020603050405020304" pitchFamily="18" charset="0"/>
                </a:rPr>
                <a:t>, </a:t>
              </a:r>
              <a:r>
                <a:rPr lang="en-GB" sz="1200" i="1" dirty="0">
                  <a:solidFill>
                    <a:prstClr val="black"/>
                  </a:solidFill>
                  <a:latin typeface="Times New Roman" panose="02020603050405020304" pitchFamily="18" charset="0"/>
                  <a:cs typeface="Times New Roman" panose="02020603050405020304" pitchFamily="18" charset="0"/>
                </a:rPr>
                <a:t>n</a:t>
              </a:r>
              <a:r>
                <a:rPr lang="en-GB" sz="1200" dirty="0">
                  <a:solidFill>
                    <a:prstClr val="black"/>
                  </a:solidFill>
                  <a:latin typeface="Times New Roman" panose="02020603050405020304" pitchFamily="18" charset="0"/>
                  <a:cs typeface="Times New Roman" panose="02020603050405020304" pitchFamily="18" charset="0"/>
                </a:rPr>
                <a:t>, something invented </a:t>
              </a:r>
            </a:p>
            <a:p>
              <a:pPr lvl="0"/>
              <a:r>
                <a:rPr lang="en-GB" sz="1200" dirty="0">
                  <a:solidFill>
                    <a:prstClr val="black"/>
                  </a:solidFill>
                  <a:latin typeface="Times New Roman" panose="02020603050405020304" pitchFamily="18" charset="0"/>
                  <a:cs typeface="Times New Roman" panose="02020603050405020304" pitchFamily="18" charset="0"/>
                </a:rPr>
                <a:t>or contrived</a:t>
              </a:r>
            </a:p>
            <a:p>
              <a:pPr lvl="0"/>
              <a:r>
                <a:rPr lang="en-GB" sz="1200" b="1" dirty="0" err="1">
                  <a:solidFill>
                    <a:prstClr val="black"/>
                  </a:solidFill>
                  <a:latin typeface="Times New Roman" panose="02020603050405020304" pitchFamily="18" charset="0"/>
                  <a:cs typeface="Times New Roman" panose="02020603050405020304" pitchFamily="18" charset="0"/>
                </a:rPr>
                <a:t>Machinan</a:t>
              </a:r>
              <a:r>
                <a:rPr lang="en-GB" sz="1200" dirty="0">
                  <a:solidFill>
                    <a:prstClr val="black"/>
                  </a:solidFill>
                  <a:latin typeface="Times New Roman" panose="02020603050405020304" pitchFamily="18" charset="0"/>
                  <a:cs typeface="Times New Roman" panose="02020603050405020304" pitchFamily="18" charset="0"/>
                </a:rPr>
                <a:t>, </a:t>
              </a:r>
              <a:r>
                <a:rPr lang="en-GB" sz="1200" i="1" dirty="0">
                  <a:solidFill>
                    <a:prstClr val="black"/>
                  </a:solidFill>
                  <a:latin typeface="Times New Roman" panose="02020603050405020304" pitchFamily="18" charset="0"/>
                  <a:cs typeface="Times New Roman" panose="02020603050405020304" pitchFamily="18" charset="0"/>
                </a:rPr>
                <a:t>n</a:t>
              </a:r>
              <a:r>
                <a:rPr lang="en-GB" sz="1200" dirty="0">
                  <a:solidFill>
                    <a:prstClr val="black"/>
                  </a:solidFill>
                  <a:latin typeface="Times New Roman" panose="02020603050405020304" pitchFamily="18" charset="0"/>
                  <a:cs typeface="Times New Roman" panose="02020603050405020304" pitchFamily="18" charset="0"/>
                </a:rPr>
                <a:t>, something invented </a:t>
              </a:r>
            </a:p>
            <a:p>
              <a:pPr lvl="0"/>
              <a:r>
                <a:rPr lang="en-GB" sz="1200" dirty="0">
                  <a:solidFill>
                    <a:prstClr val="black"/>
                  </a:solidFill>
                  <a:latin typeface="Times New Roman" panose="02020603050405020304" pitchFamily="18" charset="0"/>
                  <a:cs typeface="Times New Roman" panose="02020603050405020304" pitchFamily="18" charset="0"/>
                </a:rPr>
                <a:t>or contrived</a:t>
              </a:r>
            </a:p>
            <a:p>
              <a:pPr lvl="0"/>
              <a:r>
                <a:rPr lang="en-GB" sz="1200" b="1" dirty="0" err="1">
                  <a:solidFill>
                    <a:prstClr val="black"/>
                  </a:solidFill>
                  <a:latin typeface="Times New Roman" panose="02020603050405020304" pitchFamily="18" charset="0"/>
                  <a:cs typeface="Times New Roman" panose="02020603050405020304" pitchFamily="18" charset="0"/>
                </a:rPr>
                <a:t>chination</a:t>
              </a:r>
              <a:r>
                <a:rPr lang="en-GB" sz="1200" dirty="0">
                  <a:solidFill>
                    <a:prstClr val="black"/>
                  </a:solidFill>
                  <a:latin typeface="Times New Roman" panose="02020603050405020304" pitchFamily="18" charset="0"/>
                  <a:cs typeface="Times New Roman" panose="02020603050405020304" pitchFamily="18" charset="0"/>
                </a:rPr>
                <a:t>, </a:t>
              </a:r>
              <a:r>
                <a:rPr lang="en-GB" sz="1200" i="1" dirty="0">
                  <a:solidFill>
                    <a:prstClr val="black"/>
                  </a:solidFill>
                  <a:latin typeface="Times New Roman" panose="02020603050405020304" pitchFamily="18" charset="0"/>
                  <a:cs typeface="Times New Roman" panose="02020603050405020304" pitchFamily="18" charset="0"/>
                </a:rPr>
                <a:t>n</a:t>
              </a:r>
              <a:r>
                <a:rPr lang="en-GB" sz="1200" dirty="0">
                  <a:solidFill>
                    <a:prstClr val="black"/>
                  </a:solidFill>
                  <a:latin typeface="Times New Roman" panose="02020603050405020304" pitchFamily="18" charset="0"/>
                  <a:cs typeface="Times New Roman" panose="02020603050405020304" pitchFamily="18" charset="0"/>
                </a:rPr>
                <a:t>, something invented </a:t>
              </a:r>
            </a:p>
            <a:p>
              <a:pPr lvl="0"/>
              <a:r>
                <a:rPr lang="en-GB" sz="1200" dirty="0">
                  <a:solidFill>
                    <a:prstClr val="black"/>
                  </a:solidFill>
                  <a:latin typeface="Times New Roman" panose="02020603050405020304" pitchFamily="18" charset="0"/>
                  <a:cs typeface="Times New Roman" panose="02020603050405020304" pitchFamily="18" charset="0"/>
                </a:rPr>
                <a:t>or contrived</a:t>
              </a:r>
            </a:p>
            <a:p>
              <a:pPr lvl="0"/>
              <a:r>
                <a:rPr lang="en-GB" sz="1200" b="1" dirty="0">
                  <a:solidFill>
                    <a:prstClr val="black"/>
                  </a:solidFill>
                  <a:latin typeface="Times New Roman" panose="02020603050405020304" pitchFamily="18" charset="0"/>
                  <a:cs typeface="Times New Roman" panose="02020603050405020304" pitchFamily="18" charset="0"/>
                </a:rPr>
                <a:t>Mach</a:t>
              </a:r>
              <a:r>
                <a:rPr lang="en-GB" sz="1200" dirty="0">
                  <a:solidFill>
                    <a:prstClr val="black"/>
                  </a:solidFill>
                  <a:latin typeface="Times New Roman" panose="02020603050405020304" pitchFamily="18" charset="0"/>
                  <a:cs typeface="Times New Roman" panose="02020603050405020304" pitchFamily="18" charset="0"/>
                </a:rPr>
                <a:t>, </a:t>
              </a:r>
              <a:r>
                <a:rPr lang="en-GB" sz="1200" i="1" dirty="0">
                  <a:solidFill>
                    <a:prstClr val="black"/>
                  </a:solidFill>
                  <a:latin typeface="Times New Roman" panose="02020603050405020304" pitchFamily="18" charset="0"/>
                  <a:cs typeface="Times New Roman" panose="02020603050405020304" pitchFamily="18" charset="0"/>
                </a:rPr>
                <a:t>n</a:t>
              </a:r>
              <a:r>
                <a:rPr lang="en-GB" sz="1200" dirty="0">
                  <a:solidFill>
                    <a:prstClr val="black"/>
                  </a:solidFill>
                  <a:latin typeface="Times New Roman" panose="02020603050405020304" pitchFamily="18" charset="0"/>
                  <a:cs typeface="Times New Roman" panose="02020603050405020304" pitchFamily="18" charset="0"/>
                </a:rPr>
                <a:t>, something invented </a:t>
              </a:r>
            </a:p>
            <a:p>
              <a:pPr lvl="0"/>
              <a:r>
                <a:rPr lang="en-GB" sz="1200" dirty="0">
                  <a:solidFill>
                    <a:prstClr val="black"/>
                  </a:solidFill>
                  <a:latin typeface="Times New Roman" panose="02020603050405020304" pitchFamily="18" charset="0"/>
                  <a:cs typeface="Times New Roman" panose="02020603050405020304" pitchFamily="18" charset="0"/>
                </a:rPr>
                <a:t>or contrived</a:t>
              </a:r>
            </a:p>
            <a:p>
              <a:pPr lvl="0"/>
              <a:r>
                <a:rPr lang="en-GB" sz="1200" b="1" dirty="0">
                  <a:solidFill>
                    <a:prstClr val="black"/>
                  </a:solidFill>
                  <a:latin typeface="Times New Roman" panose="02020603050405020304" pitchFamily="18" charset="0"/>
                  <a:cs typeface="Times New Roman" panose="02020603050405020304" pitchFamily="18" charset="0"/>
                </a:rPr>
                <a:t>Mon</a:t>
              </a:r>
              <a:r>
                <a:rPr lang="en-GB" sz="1200" dirty="0">
                  <a:solidFill>
                    <a:prstClr val="black"/>
                  </a:solidFill>
                  <a:latin typeface="Times New Roman" panose="02020603050405020304" pitchFamily="18" charset="0"/>
                  <a:cs typeface="Times New Roman" panose="02020603050405020304" pitchFamily="18" charset="0"/>
                </a:rPr>
                <a:t>, </a:t>
              </a:r>
              <a:r>
                <a:rPr lang="en-GB" sz="1200" i="1" dirty="0">
                  <a:solidFill>
                    <a:prstClr val="black"/>
                  </a:solidFill>
                  <a:latin typeface="Times New Roman" panose="02020603050405020304" pitchFamily="18" charset="0"/>
                  <a:cs typeface="Times New Roman" panose="02020603050405020304" pitchFamily="18" charset="0"/>
                </a:rPr>
                <a:t>n</a:t>
              </a:r>
              <a:r>
                <a:rPr lang="en-GB" sz="1200" dirty="0">
                  <a:solidFill>
                    <a:prstClr val="black"/>
                  </a:solidFill>
                  <a:latin typeface="Times New Roman" panose="02020603050405020304" pitchFamily="18" charset="0"/>
                  <a:cs typeface="Times New Roman" panose="02020603050405020304" pitchFamily="18" charset="0"/>
                </a:rPr>
                <a:t>, something invented </a:t>
              </a:r>
            </a:p>
            <a:p>
              <a:pPr lvl="0"/>
              <a:r>
                <a:rPr lang="en-GB" sz="1200" dirty="0">
                  <a:solidFill>
                    <a:prstClr val="black"/>
                  </a:solidFill>
                  <a:latin typeface="Times New Roman" panose="02020603050405020304" pitchFamily="18" charset="0"/>
                  <a:cs typeface="Times New Roman" panose="02020603050405020304" pitchFamily="18" charset="0"/>
                </a:rPr>
                <a:t>or contrived</a:t>
              </a:r>
              <a:endParaRPr lang="en-GB" sz="12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B315F25E-37ED-4E9A-A92C-61C999B32225}"/>
                </a:ext>
              </a:extLst>
            </p:cNvPr>
            <p:cNvSpPr txBox="1"/>
            <p:nvPr/>
          </p:nvSpPr>
          <p:spPr>
            <a:xfrm>
              <a:off x="6259605" y="3120140"/>
              <a:ext cx="2963858" cy="5005864"/>
            </a:xfrm>
            <a:prstGeom prst="rect">
              <a:avLst/>
            </a:prstGeom>
            <a:noFill/>
          </p:spPr>
          <p:txBody>
            <a:bodyPr wrap="none" rtlCol="0">
              <a:spAutoFit/>
            </a:bodyPr>
            <a:lstStyle/>
            <a:p>
              <a:r>
                <a:rPr lang="en-GB" sz="1600" dirty="0"/>
                <a:t>Redundancy</a:t>
              </a:r>
            </a:p>
            <a:p>
              <a:endParaRPr lang="en-GB" sz="1600" dirty="0"/>
            </a:p>
            <a:p>
              <a:endParaRPr lang="en-GB" sz="1600" dirty="0"/>
            </a:p>
            <a:p>
              <a:r>
                <a:rPr lang="en-GB" sz="1600" dirty="0"/>
                <a:t>False splice junctions</a:t>
              </a:r>
            </a:p>
            <a:p>
              <a:endParaRPr lang="en-GB" sz="1600" dirty="0"/>
            </a:p>
            <a:p>
              <a:endParaRPr lang="en-GB" sz="1600" dirty="0"/>
            </a:p>
            <a:p>
              <a:endParaRPr lang="en-GB" sz="1600" dirty="0"/>
            </a:p>
            <a:p>
              <a:r>
                <a:rPr lang="en-GB" sz="1600" dirty="0"/>
                <a:t>Transcript fragments</a:t>
              </a:r>
            </a:p>
          </p:txBody>
        </p:sp>
        <p:cxnSp>
          <p:nvCxnSpPr>
            <p:cNvPr id="16" name="Straight Connector 15">
              <a:extLst>
                <a:ext uri="{FF2B5EF4-FFF2-40B4-BE49-F238E27FC236}">
                  <a16:creationId xmlns:a16="http://schemas.microsoft.com/office/drawing/2014/main" id="{71844F5C-EFDC-4EB5-8DDD-3B12D89B9F0F}"/>
                </a:ext>
              </a:extLst>
            </p:cNvPr>
            <p:cNvCxnSpPr/>
            <p:nvPr/>
          </p:nvCxnSpPr>
          <p:spPr>
            <a:xfrm>
              <a:off x="2554941" y="2403661"/>
              <a:ext cx="3287806" cy="317350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5131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Outline </a:t>
            </a:r>
          </a:p>
        </p:txBody>
      </p:sp>
      <p:sp>
        <p:nvSpPr>
          <p:cNvPr id="3" name="Content Placeholder 2"/>
          <p:cNvSpPr>
            <a:spLocks noGrp="1"/>
          </p:cNvSpPr>
          <p:nvPr>
            <p:ph idx="1"/>
          </p:nvPr>
        </p:nvSpPr>
        <p:spPr/>
        <p:txBody>
          <a:bodyPr>
            <a:normAutofit/>
          </a:bodyPr>
          <a:lstStyle/>
          <a:p>
            <a:r>
              <a:rPr lang="en-GB" dirty="0"/>
              <a:t>Promises and challenges and of RNA-</a:t>
            </a:r>
            <a:r>
              <a:rPr lang="en-GB" dirty="0" err="1"/>
              <a:t>seq</a:t>
            </a:r>
            <a:r>
              <a:rPr lang="en-GB" dirty="0"/>
              <a:t> data</a:t>
            </a:r>
          </a:p>
          <a:p>
            <a:pPr marL="0" indent="0">
              <a:buNone/>
            </a:pPr>
            <a:endParaRPr lang="en-GB" dirty="0"/>
          </a:p>
          <a:p>
            <a:r>
              <a:rPr lang="en-GB" dirty="0">
                <a:solidFill>
                  <a:srgbClr val="C00000"/>
                </a:solidFill>
              </a:rPr>
              <a:t>New resources, pipelines and methods for improved RNA-</a:t>
            </a:r>
            <a:r>
              <a:rPr lang="en-GB" dirty="0" err="1">
                <a:solidFill>
                  <a:srgbClr val="C00000"/>
                </a:solidFill>
              </a:rPr>
              <a:t>seq</a:t>
            </a:r>
            <a:r>
              <a:rPr lang="en-GB" dirty="0">
                <a:solidFill>
                  <a:srgbClr val="C00000"/>
                </a:solidFill>
              </a:rPr>
              <a:t> analysis</a:t>
            </a:r>
          </a:p>
          <a:p>
            <a:pPr marL="0" indent="0">
              <a:buNone/>
            </a:pPr>
            <a:endParaRPr lang="en-GB" dirty="0"/>
          </a:p>
          <a:p>
            <a:r>
              <a:rPr lang="en-GB" dirty="0"/>
              <a:t>Summary</a:t>
            </a:r>
          </a:p>
          <a:p>
            <a:endParaRPr lang="en-GB" dirty="0"/>
          </a:p>
        </p:txBody>
      </p:sp>
    </p:spTree>
    <p:extLst>
      <p:ext uri="{BB962C8B-B14F-4D97-AF65-F5344CB8AC3E}">
        <p14:creationId xmlns:p14="http://schemas.microsoft.com/office/powerpoint/2010/main" val="286439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863280" y="1371600"/>
            <a:ext cx="7525080" cy="2025360"/>
            <a:chOff x="863280" y="1506395"/>
            <a:chExt cx="7525080" cy="2025360"/>
          </a:xfrm>
        </p:grpSpPr>
        <p:pic>
          <p:nvPicPr>
            <p:cNvPr id="7" name="Picture 25"/>
            <p:cNvPicPr/>
            <p:nvPr/>
          </p:nvPicPr>
          <p:blipFill>
            <a:blip r:embed="rId2"/>
            <a:stretch>
              <a:fillRect/>
            </a:stretch>
          </p:blipFill>
          <p:spPr>
            <a:xfrm>
              <a:off x="863280" y="1506395"/>
              <a:ext cx="7416360" cy="1583640"/>
            </a:xfrm>
            <a:prstGeom prst="rect">
              <a:avLst/>
            </a:prstGeom>
            <a:ln>
              <a:noFill/>
            </a:ln>
          </p:spPr>
        </p:pic>
        <p:sp>
          <p:nvSpPr>
            <p:cNvPr id="9" name="CustomShape 3"/>
            <p:cNvSpPr/>
            <p:nvPr/>
          </p:nvSpPr>
          <p:spPr>
            <a:xfrm>
              <a:off x="1122606" y="3117035"/>
              <a:ext cx="1293480" cy="257760"/>
            </a:xfrm>
            <a:prstGeom prst="rect">
              <a:avLst/>
            </a:prstGeom>
            <a:noFill/>
            <a:ln>
              <a:noFill/>
            </a:ln>
          </p:spPr>
          <p:txBody>
            <a:bodyPr wrap="none" lIns="90000" tIns="45000" rIns="90000" bIns="45000"/>
            <a:lstStyle/>
            <a:p>
              <a:pPr>
                <a:lnSpc>
                  <a:spcPct val="100000"/>
                </a:lnSpc>
              </a:pPr>
              <a:r>
                <a:rPr lang="en-US" sz="1100" dirty="0">
                  <a:solidFill>
                    <a:srgbClr val="000000"/>
                  </a:solidFill>
                  <a:latin typeface="Calibri"/>
                </a:rPr>
                <a:t>T1 T2 T3 T4 T5 T6 T7 T8 T9</a:t>
              </a:r>
              <a:endParaRPr dirty="0"/>
            </a:p>
          </p:txBody>
        </p:sp>
        <p:sp>
          <p:nvSpPr>
            <p:cNvPr id="10" name="CustomShape 4"/>
            <p:cNvSpPr/>
            <p:nvPr/>
          </p:nvSpPr>
          <p:spPr>
            <a:xfrm>
              <a:off x="2649573" y="3113795"/>
              <a:ext cx="1127520" cy="257760"/>
            </a:xfrm>
            <a:prstGeom prst="rect">
              <a:avLst/>
            </a:prstGeom>
            <a:noFill/>
            <a:ln>
              <a:noFill/>
            </a:ln>
          </p:spPr>
          <p:txBody>
            <a:bodyPr wrap="none" lIns="90000" tIns="45000" rIns="90000" bIns="45000"/>
            <a:lstStyle/>
            <a:p>
              <a:pPr>
                <a:lnSpc>
                  <a:spcPct val="100000"/>
                </a:lnSpc>
              </a:pPr>
              <a:r>
                <a:rPr lang="en-US" sz="1100" dirty="0">
                  <a:solidFill>
                    <a:srgbClr val="000000"/>
                  </a:solidFill>
                  <a:latin typeface="Calibri"/>
                </a:rPr>
                <a:t>T10   T12     T14     T16</a:t>
              </a:r>
              <a:endParaRPr dirty="0"/>
            </a:p>
          </p:txBody>
        </p:sp>
        <p:sp>
          <p:nvSpPr>
            <p:cNvPr id="11" name="CustomShape 5"/>
            <p:cNvSpPr/>
            <p:nvPr/>
          </p:nvSpPr>
          <p:spPr>
            <a:xfrm>
              <a:off x="2813202" y="3266075"/>
              <a:ext cx="1153440" cy="257760"/>
            </a:xfrm>
            <a:prstGeom prst="rect">
              <a:avLst/>
            </a:prstGeom>
            <a:noFill/>
            <a:ln>
              <a:noFill/>
            </a:ln>
          </p:spPr>
          <p:txBody>
            <a:bodyPr wrap="none" lIns="90000" tIns="45000" rIns="90000" bIns="45000"/>
            <a:lstStyle/>
            <a:p>
              <a:pPr>
                <a:lnSpc>
                  <a:spcPct val="100000"/>
                </a:lnSpc>
              </a:pPr>
              <a:r>
                <a:rPr lang="en-US" sz="1100" dirty="0">
                  <a:solidFill>
                    <a:srgbClr val="000000"/>
                  </a:solidFill>
                  <a:latin typeface="Calibri"/>
                </a:rPr>
                <a:t>T11    T13     T15     T17</a:t>
              </a:r>
              <a:endParaRPr dirty="0"/>
            </a:p>
          </p:txBody>
        </p:sp>
        <p:sp>
          <p:nvSpPr>
            <p:cNvPr id="12" name="CustomShape 6"/>
            <p:cNvSpPr/>
            <p:nvPr/>
          </p:nvSpPr>
          <p:spPr>
            <a:xfrm>
              <a:off x="6689835" y="3113795"/>
              <a:ext cx="1383480" cy="257760"/>
            </a:xfrm>
            <a:prstGeom prst="rect">
              <a:avLst/>
            </a:prstGeom>
            <a:noFill/>
            <a:ln>
              <a:noFill/>
            </a:ln>
          </p:spPr>
          <p:txBody>
            <a:bodyPr wrap="none" lIns="90000" tIns="45000" rIns="90000" bIns="45000"/>
            <a:lstStyle/>
            <a:p>
              <a:pPr>
                <a:lnSpc>
                  <a:spcPct val="100000"/>
                </a:lnSpc>
              </a:pPr>
              <a:r>
                <a:rPr lang="en-US" sz="1100" dirty="0">
                  <a:solidFill>
                    <a:srgbClr val="000000"/>
                  </a:solidFill>
                  <a:latin typeface="Calibri"/>
                </a:rPr>
                <a:t>T18   T20     T22     T24    T26</a:t>
              </a:r>
              <a:endParaRPr dirty="0"/>
            </a:p>
          </p:txBody>
        </p:sp>
        <p:sp>
          <p:nvSpPr>
            <p:cNvPr id="13" name="CustomShape 7"/>
            <p:cNvSpPr/>
            <p:nvPr/>
          </p:nvSpPr>
          <p:spPr>
            <a:xfrm>
              <a:off x="6867198" y="3266075"/>
              <a:ext cx="1205280" cy="257760"/>
            </a:xfrm>
            <a:prstGeom prst="rect">
              <a:avLst/>
            </a:prstGeom>
            <a:noFill/>
            <a:ln>
              <a:noFill/>
            </a:ln>
          </p:spPr>
          <p:txBody>
            <a:bodyPr wrap="none" lIns="90000" tIns="45000" rIns="90000" bIns="45000"/>
            <a:lstStyle/>
            <a:p>
              <a:pPr>
                <a:lnSpc>
                  <a:spcPct val="100000"/>
                </a:lnSpc>
              </a:pPr>
              <a:r>
                <a:rPr lang="en-US" sz="1100" dirty="0">
                  <a:solidFill>
                    <a:srgbClr val="000000"/>
                  </a:solidFill>
                  <a:latin typeface="Calibri"/>
                </a:rPr>
                <a:t>T19    T21     T23     T25</a:t>
              </a:r>
              <a:endParaRPr dirty="0"/>
            </a:p>
          </p:txBody>
        </p:sp>
        <p:sp>
          <p:nvSpPr>
            <p:cNvPr id="14" name="CustomShape 8"/>
            <p:cNvSpPr/>
            <p:nvPr/>
          </p:nvSpPr>
          <p:spPr>
            <a:xfrm>
              <a:off x="1187640" y="3117035"/>
              <a:ext cx="1547640" cy="410400"/>
            </a:xfrm>
            <a:prstGeom prst="rect">
              <a:avLst/>
            </a:prstGeom>
            <a:noFill/>
            <a:ln w="9360">
              <a:solidFill>
                <a:srgbClr val="000000"/>
              </a:solidFill>
              <a:round/>
            </a:ln>
          </p:spPr>
        </p:sp>
        <p:sp>
          <p:nvSpPr>
            <p:cNvPr id="15" name="CustomShape 9"/>
            <p:cNvSpPr/>
            <p:nvPr/>
          </p:nvSpPr>
          <p:spPr>
            <a:xfrm>
              <a:off x="2736000" y="3121355"/>
              <a:ext cx="1547640" cy="410400"/>
            </a:xfrm>
            <a:prstGeom prst="rect">
              <a:avLst/>
            </a:prstGeom>
            <a:noFill/>
            <a:ln w="9360">
              <a:solidFill>
                <a:srgbClr val="000000"/>
              </a:solidFill>
              <a:round/>
            </a:ln>
          </p:spPr>
        </p:sp>
        <p:sp>
          <p:nvSpPr>
            <p:cNvPr id="17" name="CustomShape 10"/>
            <p:cNvSpPr/>
            <p:nvPr/>
          </p:nvSpPr>
          <p:spPr>
            <a:xfrm>
              <a:off x="6732360" y="3113795"/>
              <a:ext cx="1656000" cy="410400"/>
            </a:xfrm>
            <a:prstGeom prst="rect">
              <a:avLst/>
            </a:prstGeom>
            <a:noFill/>
            <a:ln w="9360">
              <a:solidFill>
                <a:srgbClr val="000000"/>
              </a:solidFill>
              <a:round/>
            </a:ln>
          </p:spPr>
        </p:sp>
      </p:grpSp>
      <p:sp>
        <p:nvSpPr>
          <p:cNvPr id="18" name="CustomShape 11"/>
          <p:cNvSpPr/>
          <p:nvPr/>
        </p:nvSpPr>
        <p:spPr>
          <a:xfrm>
            <a:off x="1346631" y="4008236"/>
            <a:ext cx="7056360" cy="2284920"/>
          </a:xfrm>
          <a:prstGeom prst="rect">
            <a:avLst/>
          </a:prstGeom>
          <a:noFill/>
          <a:ln>
            <a:noFill/>
          </a:ln>
        </p:spPr>
        <p:txBody>
          <a:bodyPr lIns="90000" tIns="45000" rIns="90000" bIns="45000"/>
          <a:lstStyle/>
          <a:p>
            <a:pPr>
              <a:lnSpc>
                <a:spcPct val="100000"/>
              </a:lnSpc>
              <a:buFont typeface="Arial"/>
              <a:buChar char="•"/>
            </a:pPr>
            <a:r>
              <a:rPr lang="en-US" dirty="0">
                <a:solidFill>
                  <a:srgbClr val="000000"/>
                </a:solidFill>
                <a:latin typeface="Calibri"/>
              </a:rPr>
              <a:t>Harvested at 3 h intervals</a:t>
            </a:r>
            <a:endParaRPr dirty="0"/>
          </a:p>
          <a:p>
            <a:pPr>
              <a:lnSpc>
                <a:spcPct val="100000"/>
              </a:lnSpc>
              <a:buFont typeface="Arial"/>
              <a:buChar char="•"/>
            </a:pPr>
            <a:r>
              <a:rPr lang="en-US" dirty="0">
                <a:solidFill>
                  <a:srgbClr val="000000"/>
                </a:solidFill>
                <a:latin typeface="Calibri"/>
              </a:rPr>
              <a:t>  26 time points/3 biological</a:t>
            </a:r>
          </a:p>
          <a:p>
            <a:pPr>
              <a:lnSpc>
                <a:spcPct val="100000"/>
              </a:lnSpc>
              <a:buFont typeface="Arial"/>
              <a:buChar char="•"/>
            </a:pPr>
            <a:endParaRPr lang="en-US" dirty="0">
              <a:solidFill>
                <a:srgbClr val="000000"/>
              </a:solidFill>
              <a:latin typeface="Calibri"/>
              <a:ea typeface="Calibri"/>
              <a:cs typeface="Times New Roman"/>
            </a:endParaRPr>
          </a:p>
          <a:p>
            <a:pPr>
              <a:lnSpc>
                <a:spcPct val="100000"/>
              </a:lnSpc>
              <a:buFont typeface="Arial"/>
              <a:buChar char="•"/>
            </a:pPr>
            <a:r>
              <a:rPr lang="en-GB" dirty="0">
                <a:solidFill>
                  <a:prstClr val="black"/>
                </a:solidFill>
                <a:ea typeface="Calibri"/>
                <a:cs typeface="Times New Roman"/>
              </a:rPr>
              <a:t>Total  </a:t>
            </a:r>
            <a:r>
              <a:rPr lang="en-GB" dirty="0"/>
              <a:t>&gt;4.7 billion pair of reads</a:t>
            </a:r>
            <a:r>
              <a:rPr lang="en-GB" dirty="0">
                <a:ea typeface="Calibri"/>
                <a:cs typeface="Times New Roman"/>
              </a:rPr>
              <a:t> </a:t>
            </a:r>
          </a:p>
        </p:txBody>
      </p:sp>
      <p:sp>
        <p:nvSpPr>
          <p:cNvPr id="19" name="TextBox 18"/>
          <p:cNvSpPr txBox="1"/>
          <p:nvPr/>
        </p:nvSpPr>
        <p:spPr>
          <a:xfrm>
            <a:off x="2813202" y="3382073"/>
            <a:ext cx="1305999" cy="369332"/>
          </a:xfrm>
          <a:prstGeom prst="rect">
            <a:avLst/>
          </a:prstGeom>
          <a:noFill/>
        </p:spPr>
        <p:txBody>
          <a:bodyPr wrap="none" rtlCol="0">
            <a:spAutoFit/>
          </a:bodyPr>
          <a:lstStyle/>
          <a:p>
            <a:r>
              <a:rPr lang="en-GB" dirty="0"/>
              <a:t>“</a:t>
            </a:r>
            <a:r>
              <a:rPr lang="en-GB" dirty="0">
                <a:solidFill>
                  <a:srgbClr val="00B050"/>
                </a:solidFill>
              </a:rPr>
              <a:t>Transition</a:t>
            </a:r>
            <a:r>
              <a:rPr lang="en-GB" dirty="0"/>
              <a:t>”</a:t>
            </a:r>
          </a:p>
        </p:txBody>
      </p:sp>
      <p:sp>
        <p:nvSpPr>
          <p:cNvPr id="20" name="TextBox 19"/>
          <p:cNvSpPr txBox="1"/>
          <p:nvPr/>
        </p:nvSpPr>
        <p:spPr>
          <a:xfrm>
            <a:off x="6873352" y="3380473"/>
            <a:ext cx="1396601" cy="369332"/>
          </a:xfrm>
          <a:prstGeom prst="rect">
            <a:avLst/>
          </a:prstGeom>
          <a:noFill/>
        </p:spPr>
        <p:txBody>
          <a:bodyPr wrap="none" rtlCol="0">
            <a:spAutoFit/>
          </a:bodyPr>
          <a:lstStyle/>
          <a:p>
            <a:r>
              <a:rPr lang="en-GB" dirty="0"/>
              <a:t>“</a:t>
            </a:r>
            <a:r>
              <a:rPr lang="en-GB" dirty="0">
                <a:solidFill>
                  <a:srgbClr val="00B050"/>
                </a:solidFill>
              </a:rPr>
              <a:t>Acclimated</a:t>
            </a:r>
            <a:r>
              <a:rPr lang="en-GB" dirty="0"/>
              <a:t>”</a:t>
            </a:r>
          </a:p>
        </p:txBody>
      </p:sp>
      <p:sp>
        <p:nvSpPr>
          <p:cNvPr id="22" name="CustomShape 2"/>
          <p:cNvSpPr/>
          <p:nvPr/>
        </p:nvSpPr>
        <p:spPr>
          <a:xfrm>
            <a:off x="5743019" y="6369114"/>
            <a:ext cx="2337480" cy="516960"/>
          </a:xfrm>
          <a:prstGeom prst="rect">
            <a:avLst/>
          </a:prstGeom>
          <a:noFill/>
          <a:ln>
            <a:noFill/>
          </a:ln>
        </p:spPr>
        <p:txBody>
          <a:bodyPr wrap="none" lIns="90000" tIns="45000" rIns="90000" bIns="45000"/>
          <a:lstStyle/>
          <a:p>
            <a:pPr algn="ctr">
              <a:lnSpc>
                <a:spcPct val="100000"/>
              </a:lnSpc>
            </a:pPr>
            <a:r>
              <a:rPr lang="en-GB" sz="1600" dirty="0">
                <a:solidFill>
                  <a:schemeClr val="accent2"/>
                </a:solidFill>
                <a:latin typeface="Arial"/>
              </a:rPr>
              <a:t>John Brown and Hugh Nimmo (Glasgow)</a:t>
            </a:r>
            <a:endParaRPr lang="en-GB" sz="1600" dirty="0">
              <a:solidFill>
                <a:schemeClr val="accent2"/>
              </a:solidFill>
            </a:endParaRPr>
          </a:p>
        </p:txBody>
      </p:sp>
      <p:sp>
        <p:nvSpPr>
          <p:cNvPr id="21" name="Rectangle 20"/>
          <p:cNvSpPr/>
          <p:nvPr/>
        </p:nvSpPr>
        <p:spPr>
          <a:xfrm>
            <a:off x="76200" y="48323"/>
            <a:ext cx="9067800" cy="1200329"/>
          </a:xfrm>
          <a:prstGeom prst="rect">
            <a:avLst/>
          </a:prstGeom>
        </p:spPr>
        <p:txBody>
          <a:bodyPr wrap="square">
            <a:spAutoFit/>
          </a:bodyPr>
          <a:lstStyle/>
          <a:p>
            <a:pPr lvl="0" algn="ctr"/>
            <a:r>
              <a:rPr lang="en-GB" sz="3600" dirty="0">
                <a:solidFill>
                  <a:srgbClr val="1F497D"/>
                </a:solidFill>
              </a:rPr>
              <a:t>RNA-</a:t>
            </a:r>
            <a:r>
              <a:rPr lang="en-GB" sz="3600" dirty="0" err="1">
                <a:solidFill>
                  <a:srgbClr val="1F497D"/>
                </a:solidFill>
              </a:rPr>
              <a:t>seq</a:t>
            </a:r>
            <a:r>
              <a:rPr lang="en-GB" sz="3600" dirty="0">
                <a:solidFill>
                  <a:srgbClr val="1F497D"/>
                </a:solidFill>
              </a:rPr>
              <a:t> time-course of cold response in Arabidopsis</a:t>
            </a:r>
          </a:p>
        </p:txBody>
      </p:sp>
      <p:cxnSp>
        <p:nvCxnSpPr>
          <p:cNvPr id="5" name="Straight Arrow Connector 4"/>
          <p:cNvCxnSpPr/>
          <p:nvPr/>
        </p:nvCxnSpPr>
        <p:spPr>
          <a:xfrm>
            <a:off x="2971800" y="3903805"/>
            <a:ext cx="5257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21549" y="3534473"/>
            <a:ext cx="1758302" cy="369332"/>
          </a:xfrm>
          <a:prstGeom prst="rect">
            <a:avLst/>
          </a:prstGeom>
          <a:noFill/>
        </p:spPr>
        <p:txBody>
          <a:bodyPr wrap="none" rtlCol="0">
            <a:spAutoFit/>
          </a:bodyPr>
          <a:lstStyle/>
          <a:p>
            <a:r>
              <a:rPr lang="en-GB" dirty="0">
                <a:solidFill>
                  <a:srgbClr val="0070C0"/>
                </a:solidFill>
              </a:rPr>
              <a:t>Cold Acclimation</a:t>
            </a:r>
          </a:p>
        </p:txBody>
      </p:sp>
    </p:spTree>
    <p:extLst>
      <p:ext uri="{BB962C8B-B14F-4D97-AF65-F5344CB8AC3E}">
        <p14:creationId xmlns:p14="http://schemas.microsoft.com/office/powerpoint/2010/main" val="2774819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6961</TotalTime>
  <Words>2305</Words>
  <Application>Microsoft Office PowerPoint</Application>
  <PresentationFormat>On-screen Show (4:3)</PresentationFormat>
  <Paragraphs>674</Paragraphs>
  <Slides>39</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微软雅黑</vt:lpstr>
      <vt:lpstr>宋体</vt:lpstr>
      <vt:lpstr>Aharoni</vt:lpstr>
      <vt:lpstr>Arial</vt:lpstr>
      <vt:lpstr>Calibri</vt:lpstr>
      <vt:lpstr>Courier New</vt:lpstr>
      <vt:lpstr>Georgia</vt:lpstr>
      <vt:lpstr>Times New Roman</vt:lpstr>
      <vt:lpstr>Wingdings</vt:lpstr>
      <vt:lpstr>Office Theme</vt:lpstr>
      <vt:lpstr>Updating gene expression analysis to the transcript level using RNA-seq</vt:lpstr>
      <vt:lpstr>Outline </vt:lpstr>
      <vt:lpstr>PowerPoint Presentation</vt:lpstr>
      <vt:lpstr>PowerPoint Presentation</vt:lpstr>
      <vt:lpstr>PowerPoint Presentation</vt:lpstr>
      <vt:lpstr>PowerPoint Presentation</vt:lpstr>
      <vt:lpstr>PowerPoint Presentation</vt:lpstr>
      <vt:lpstr>Outline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AtRTD2-QUASI  Quantification of Alternatively Spliced Isoforms</vt:lpstr>
      <vt:lpstr>Improving AS quantification with atRTD2-QUASI (padded)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TSIS: An R package of time-series isoform switch analysis</vt:lpstr>
      <vt:lpstr>PowerPoint Presentation</vt:lpstr>
      <vt:lpstr>PowerPoint Presentation</vt:lpstr>
      <vt:lpstr>Outline </vt:lpstr>
      <vt:lpstr>Computational pipelines enable large scale investigation of AS in HD</vt:lpstr>
      <vt:lpstr>Acknowledgments</vt:lpstr>
      <vt:lpstr>PowerPoint Presentation</vt:lpstr>
      <vt:lpstr>AtRTD2-QUASI overcomes effect of UTR variation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Change biological research with data science</dc:title>
  <dc:creator>Runxuan Zhang</dc:creator>
  <cp:lastModifiedBy>Runxuan Zhang</cp:lastModifiedBy>
  <cp:revision>313</cp:revision>
  <cp:lastPrinted>2018-05-30T13:17:10Z</cp:lastPrinted>
  <dcterms:created xsi:type="dcterms:W3CDTF">2006-08-16T00:00:00Z</dcterms:created>
  <dcterms:modified xsi:type="dcterms:W3CDTF">2018-12-12T10:22:31Z</dcterms:modified>
</cp:coreProperties>
</file>